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5" r:id="rId4"/>
  </p:sldMasterIdLst>
  <p:notesMasterIdLst>
    <p:notesMasterId r:id="rId33"/>
  </p:notesMasterIdLst>
  <p:handoutMasterIdLst>
    <p:handoutMasterId r:id="rId34"/>
  </p:handoutMasterIdLst>
  <p:sldIdLst>
    <p:sldId id="289" r:id="rId5"/>
    <p:sldId id="369" r:id="rId6"/>
    <p:sldId id="373" r:id="rId7"/>
    <p:sldId id="370" r:id="rId8"/>
    <p:sldId id="376" r:id="rId9"/>
    <p:sldId id="362" r:id="rId10"/>
    <p:sldId id="368" r:id="rId11"/>
    <p:sldId id="290" r:id="rId12"/>
    <p:sldId id="377" r:id="rId13"/>
    <p:sldId id="343" r:id="rId14"/>
    <p:sldId id="367" r:id="rId15"/>
    <p:sldId id="378" r:id="rId16"/>
    <p:sldId id="344" r:id="rId17"/>
    <p:sldId id="374" r:id="rId18"/>
    <p:sldId id="363" r:id="rId19"/>
    <p:sldId id="365" r:id="rId20"/>
    <p:sldId id="375" r:id="rId21"/>
    <p:sldId id="268" r:id="rId22"/>
    <p:sldId id="359" r:id="rId23"/>
    <p:sldId id="360" r:id="rId24"/>
    <p:sldId id="262" r:id="rId25"/>
    <p:sldId id="356" r:id="rId26"/>
    <p:sldId id="276" r:id="rId27"/>
    <p:sldId id="357" r:id="rId28"/>
    <p:sldId id="358" r:id="rId29"/>
    <p:sldId id="350" r:id="rId30"/>
    <p:sldId id="352" r:id="rId31"/>
    <p:sldId id="372"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BA35F-3D0A-0482-61CA-5061AF110EFF}" name="Guest User" initials="GU" userId="S::urn:spo:anon#0714843084b292df948b83988ed49cf184dfee29cd61b381e09779ba149ed283::" providerId="AD"/>
  <p188:author id="{BA869494-96C6-88D6-B9C7-CCE64D3E9FA8}" name="Stafford, Lenora D." initials="SLD" userId="S::190153@dadeschools.net::d6bda3a5-e9c1-45ba-b390-2a6097fe6ce0" providerId="AD"/>
  <p188:author id="{0154E1F3-B302-9061-82B6-E311E5CD69B7}" name="Sabrina Montilla" initials="SM" userId="81d8bc006b15856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eyes, Edgardo L." initials="REL" lastIdx="2" clrIdx="6">
    <p:extLst>
      <p:ext uri="{19B8F6BF-5375-455C-9EA6-DF929625EA0E}">
        <p15:presenceInfo xmlns:p15="http://schemas.microsoft.com/office/powerpoint/2012/main" userId="S::277607@dadeschools.net::21413214-d3ab-4480-8d16-829e8bb6a41f" providerId="AD"/>
      </p:ext>
    </p:extLst>
  </p:cmAuthor>
  <p:cmAuthor id="1" name="Sanchez, Ramon" initials="SR" lastIdx="3" clrIdx="0">
    <p:extLst>
      <p:ext uri="{19B8F6BF-5375-455C-9EA6-DF929625EA0E}">
        <p15:presenceInfo xmlns:p15="http://schemas.microsoft.com/office/powerpoint/2012/main" userId="S-1-5-21-1343024091-920026266-682003330-174522" providerId="AD"/>
      </p:ext>
    </p:extLst>
  </p:cmAuthor>
  <p:cmAuthor id="8" name="Montgomery, Bernadette M." initials="MBM" lastIdx="2" clrIdx="7">
    <p:extLst>
      <p:ext uri="{19B8F6BF-5375-455C-9EA6-DF929625EA0E}">
        <p15:presenceInfo xmlns:p15="http://schemas.microsoft.com/office/powerpoint/2012/main" userId="S::194639@dadeschools.net::e98d9bd5-1177-418d-8e65-f38af3a9289c" providerId="AD"/>
      </p:ext>
    </p:extLst>
  </p:cmAuthor>
  <p:cmAuthor id="2" name="Prieto, Marina A." initials="PMA" lastIdx="4" clrIdx="1">
    <p:extLst>
      <p:ext uri="{19B8F6BF-5375-455C-9EA6-DF929625EA0E}">
        <p15:presenceInfo xmlns:p15="http://schemas.microsoft.com/office/powerpoint/2012/main" userId="S-1-5-21-1343024091-920026266-682003330-114606" providerId="AD"/>
      </p:ext>
    </p:extLst>
  </p:cmAuthor>
  <p:cmAuthor id="3" name="R Sanchez" initials="RS" lastIdx="13" clrIdx="2">
    <p:extLst>
      <p:ext uri="{19B8F6BF-5375-455C-9EA6-DF929625EA0E}">
        <p15:presenceInfo xmlns:p15="http://schemas.microsoft.com/office/powerpoint/2012/main" userId="ae8061101a7b136c" providerId="Windows Live"/>
      </p:ext>
    </p:extLst>
  </p:cmAuthor>
  <p:cmAuthor id="4" name="Quirico, Marlene" initials="QM" lastIdx="19" clrIdx="3">
    <p:extLst>
      <p:ext uri="{19B8F6BF-5375-455C-9EA6-DF929625EA0E}">
        <p15:presenceInfo xmlns:p15="http://schemas.microsoft.com/office/powerpoint/2012/main" userId="S::196588@dadeschools.net::70b59fc8-bf75-45ec-8415-1d4419530f8f" providerId="AD"/>
      </p:ext>
    </p:extLst>
  </p:cmAuthor>
  <p:cmAuthor id="5" name="Stafford, Lenora D." initials="SLD" lastIdx="7" clrIdx="4">
    <p:extLst>
      <p:ext uri="{19B8F6BF-5375-455C-9EA6-DF929625EA0E}">
        <p15:presenceInfo xmlns:p15="http://schemas.microsoft.com/office/powerpoint/2012/main" userId="S::190153@dadeschools.net::d6bda3a5-e9c1-45ba-b390-2a6097fe6ce0" providerId="AD"/>
      </p:ext>
    </p:extLst>
  </p:cmAuthor>
  <p:cmAuthor id="6" name="Sabrina Montilla" initials="SM" lastIdx="4" clrIdx="5">
    <p:extLst>
      <p:ext uri="{19B8F6BF-5375-455C-9EA6-DF929625EA0E}">
        <p15:presenceInfo xmlns:p15="http://schemas.microsoft.com/office/powerpoint/2012/main" userId="81d8bc006b1585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0FE79-6A8C-4058-BC50-FCC1D476468D}" v="3" dt="2023-08-25T16:49:46.9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72"/>
    <p:restoredTop sz="79844" autoAdjust="0"/>
  </p:normalViewPr>
  <p:slideViewPr>
    <p:cSldViewPr snapToGrid="0">
      <p:cViewPr varScale="1">
        <p:scale>
          <a:sx n="99" d="100"/>
          <a:sy n="99" d="100"/>
        </p:scale>
        <p:origin x="1949" y="91"/>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LA MILERA, DENISE M" userId="0552959a-2fe3-4b6d-be78-6a0bc5a19ee2" providerId="ADAL" clId="{23E0FE79-6A8C-4058-BC50-FCC1D476468D}"/>
    <pc:docChg chg="undo custSel modSld">
      <pc:chgData name="DE LA MILERA, DENISE M" userId="0552959a-2fe3-4b6d-be78-6a0bc5a19ee2" providerId="ADAL" clId="{23E0FE79-6A8C-4058-BC50-FCC1D476468D}" dt="2023-08-25T17:01:37.107" v="325" actId="20577"/>
      <pc:docMkLst>
        <pc:docMk/>
      </pc:docMkLst>
      <pc:sldChg chg="modSp mod">
        <pc:chgData name="DE LA MILERA, DENISE M" userId="0552959a-2fe3-4b6d-be78-6a0bc5a19ee2" providerId="ADAL" clId="{23E0FE79-6A8C-4058-BC50-FCC1D476468D}" dt="2023-08-23T15:10:58.441" v="36" actId="20577"/>
        <pc:sldMkLst>
          <pc:docMk/>
          <pc:sldMk cId="2374405044" sldId="276"/>
        </pc:sldMkLst>
        <pc:spChg chg="mod">
          <ac:chgData name="DE LA MILERA, DENISE M" userId="0552959a-2fe3-4b6d-be78-6a0bc5a19ee2" providerId="ADAL" clId="{23E0FE79-6A8C-4058-BC50-FCC1D476468D}" dt="2023-08-23T15:10:58.441" v="36" actId="20577"/>
          <ac:spMkLst>
            <pc:docMk/>
            <pc:sldMk cId="2374405044" sldId="276"/>
            <ac:spMk id="3" creationId="{00000000-0000-0000-0000-000000000000}"/>
          </ac:spMkLst>
        </pc:spChg>
      </pc:sldChg>
      <pc:sldChg chg="modSp mod">
        <pc:chgData name="DE LA MILERA, DENISE M" userId="0552959a-2fe3-4b6d-be78-6a0bc5a19ee2" providerId="ADAL" clId="{23E0FE79-6A8C-4058-BC50-FCC1D476468D}" dt="2023-08-23T15:06:36.216" v="28" actId="20577"/>
        <pc:sldMkLst>
          <pc:docMk/>
          <pc:sldMk cId="3728054797" sldId="289"/>
        </pc:sldMkLst>
        <pc:spChg chg="mod">
          <ac:chgData name="DE LA MILERA, DENISE M" userId="0552959a-2fe3-4b6d-be78-6a0bc5a19ee2" providerId="ADAL" clId="{23E0FE79-6A8C-4058-BC50-FCC1D476468D}" dt="2023-08-23T15:06:21.305" v="5" actId="20577"/>
          <ac:spMkLst>
            <pc:docMk/>
            <pc:sldMk cId="3728054797" sldId="289"/>
            <ac:spMk id="6" creationId="{7B8A84D4-95F0-4E9B-8B0D-6A1CAD7F38B0}"/>
          </ac:spMkLst>
        </pc:spChg>
        <pc:spChg chg="mod">
          <ac:chgData name="DE LA MILERA, DENISE M" userId="0552959a-2fe3-4b6d-be78-6a0bc5a19ee2" providerId="ADAL" clId="{23E0FE79-6A8C-4058-BC50-FCC1D476468D}" dt="2023-08-23T15:06:36.216" v="28" actId="20577"/>
          <ac:spMkLst>
            <pc:docMk/>
            <pc:sldMk cId="3728054797" sldId="289"/>
            <ac:spMk id="8" creationId="{00000000-0000-0000-0000-000000000000}"/>
          </ac:spMkLst>
        </pc:spChg>
      </pc:sldChg>
      <pc:sldChg chg="modSp mod">
        <pc:chgData name="DE LA MILERA, DENISE M" userId="0552959a-2fe3-4b6d-be78-6a0bc5a19ee2" providerId="ADAL" clId="{23E0FE79-6A8C-4058-BC50-FCC1D476468D}" dt="2023-08-25T17:00:27.596" v="304" actId="20577"/>
        <pc:sldMkLst>
          <pc:docMk/>
          <pc:sldMk cId="2835459612" sldId="290"/>
        </pc:sldMkLst>
        <pc:spChg chg="mod">
          <ac:chgData name="DE LA MILERA, DENISE M" userId="0552959a-2fe3-4b6d-be78-6a0bc5a19ee2" providerId="ADAL" clId="{23E0FE79-6A8C-4058-BC50-FCC1D476468D}" dt="2023-08-25T17:00:27.596" v="304" actId="20577"/>
          <ac:spMkLst>
            <pc:docMk/>
            <pc:sldMk cId="2835459612" sldId="290"/>
            <ac:spMk id="3" creationId="{00000000-0000-0000-0000-000000000000}"/>
          </ac:spMkLst>
        </pc:spChg>
      </pc:sldChg>
      <pc:sldChg chg="modSp mod">
        <pc:chgData name="DE LA MILERA, DENISE M" userId="0552959a-2fe3-4b6d-be78-6a0bc5a19ee2" providerId="ADAL" clId="{23E0FE79-6A8C-4058-BC50-FCC1D476468D}" dt="2023-08-25T17:01:37.107" v="325" actId="20577"/>
        <pc:sldMkLst>
          <pc:docMk/>
          <pc:sldMk cId="2363251372" sldId="357"/>
        </pc:sldMkLst>
        <pc:spChg chg="mod">
          <ac:chgData name="DE LA MILERA, DENISE M" userId="0552959a-2fe3-4b6d-be78-6a0bc5a19ee2" providerId="ADAL" clId="{23E0FE79-6A8C-4058-BC50-FCC1D476468D}" dt="2023-08-25T17:01:37.107" v="325" actId="20577"/>
          <ac:spMkLst>
            <pc:docMk/>
            <pc:sldMk cId="2363251372" sldId="357"/>
            <ac:spMk id="3" creationId="{F6C90A31-96CA-4A80-916B-9DF867C38243}"/>
          </ac:spMkLst>
        </pc:spChg>
      </pc:sldChg>
      <pc:sldChg chg="addSp delSp modSp mod">
        <pc:chgData name="DE LA MILERA, DENISE M" userId="0552959a-2fe3-4b6d-be78-6a0bc5a19ee2" providerId="ADAL" clId="{23E0FE79-6A8C-4058-BC50-FCC1D476468D}" dt="2023-08-25T16:50:22.605" v="229" actId="1076"/>
        <pc:sldMkLst>
          <pc:docMk/>
          <pc:sldMk cId="3964697411" sldId="358"/>
        </pc:sldMkLst>
        <pc:picChg chg="add del mod">
          <ac:chgData name="DE LA MILERA, DENISE M" userId="0552959a-2fe3-4b6d-be78-6a0bc5a19ee2" providerId="ADAL" clId="{23E0FE79-6A8C-4058-BC50-FCC1D476468D}" dt="2023-08-25T16:24:44.155" v="212" actId="478"/>
          <ac:picMkLst>
            <pc:docMk/>
            <pc:sldMk cId="3964697411" sldId="358"/>
            <ac:picMk id="9" creationId="{64EBD761-13A1-E3CD-6F2A-D46142815E61}"/>
          </ac:picMkLst>
        </pc:picChg>
        <pc:picChg chg="add mod">
          <ac:chgData name="DE LA MILERA, DENISE M" userId="0552959a-2fe3-4b6d-be78-6a0bc5a19ee2" providerId="ADAL" clId="{23E0FE79-6A8C-4058-BC50-FCC1D476468D}" dt="2023-08-25T16:26:23.424" v="219" actId="14100"/>
          <ac:picMkLst>
            <pc:docMk/>
            <pc:sldMk cId="3964697411" sldId="358"/>
            <ac:picMk id="11" creationId="{9F8B3014-3D30-2932-B732-33F13AC75CF4}"/>
          </ac:picMkLst>
        </pc:picChg>
        <pc:picChg chg="add mod">
          <ac:chgData name="DE LA MILERA, DENISE M" userId="0552959a-2fe3-4b6d-be78-6a0bc5a19ee2" providerId="ADAL" clId="{23E0FE79-6A8C-4058-BC50-FCC1D476468D}" dt="2023-08-25T16:50:22.605" v="229" actId="1076"/>
          <ac:picMkLst>
            <pc:docMk/>
            <pc:sldMk cId="3964697411" sldId="358"/>
            <ac:picMk id="15" creationId="{4EFE2D30-5A15-5AE1-C07C-4E124F3D72C6}"/>
          </ac:picMkLst>
        </pc:picChg>
      </pc:sldChg>
      <pc:sldChg chg="modSp mod">
        <pc:chgData name="DE LA MILERA, DENISE M" userId="0552959a-2fe3-4b6d-be78-6a0bc5a19ee2" providerId="ADAL" clId="{23E0FE79-6A8C-4058-BC50-FCC1D476468D}" dt="2023-08-25T16:58:47.897" v="259" actId="20577"/>
        <pc:sldMkLst>
          <pc:docMk/>
          <pc:sldMk cId="2723709940" sldId="362"/>
        </pc:sldMkLst>
        <pc:spChg chg="mod">
          <ac:chgData name="DE LA MILERA, DENISE M" userId="0552959a-2fe3-4b6d-be78-6a0bc5a19ee2" providerId="ADAL" clId="{23E0FE79-6A8C-4058-BC50-FCC1D476468D}" dt="2023-08-25T16:58:47.897" v="259" actId="20577"/>
          <ac:spMkLst>
            <pc:docMk/>
            <pc:sldMk cId="2723709940" sldId="362"/>
            <ac:spMk id="3" creationId="{92FC6254-A2A2-425D-B420-8473CC05CB34}"/>
          </ac:spMkLst>
        </pc:spChg>
      </pc:sldChg>
      <pc:sldChg chg="modSp mod">
        <pc:chgData name="DE LA MILERA, DENISE M" userId="0552959a-2fe3-4b6d-be78-6a0bc5a19ee2" providerId="ADAL" clId="{23E0FE79-6A8C-4058-BC50-FCC1D476468D}" dt="2023-08-25T16:22:23.398" v="203" actId="6549"/>
        <pc:sldMkLst>
          <pc:docMk/>
          <pc:sldMk cId="1196339610" sldId="363"/>
        </pc:sldMkLst>
        <pc:spChg chg="mod">
          <ac:chgData name="DE LA MILERA, DENISE M" userId="0552959a-2fe3-4b6d-be78-6a0bc5a19ee2" providerId="ADAL" clId="{23E0FE79-6A8C-4058-BC50-FCC1D476468D}" dt="2023-08-23T15:09:18.837" v="32" actId="20577"/>
          <ac:spMkLst>
            <pc:docMk/>
            <pc:sldMk cId="1196339610" sldId="363"/>
            <ac:spMk id="4" creationId="{08EEB12E-87C3-4841-35DD-DECD25129642}"/>
          </ac:spMkLst>
        </pc:spChg>
        <pc:spChg chg="mod">
          <ac:chgData name="DE LA MILERA, DENISE M" userId="0552959a-2fe3-4b6d-be78-6a0bc5a19ee2" providerId="ADAL" clId="{23E0FE79-6A8C-4058-BC50-FCC1D476468D}" dt="2023-08-25T16:22:23.398" v="203" actId="6549"/>
          <ac:spMkLst>
            <pc:docMk/>
            <pc:sldMk cId="1196339610" sldId="363"/>
            <ac:spMk id="29699" creationId="{00000000-0000-0000-0000-000000000000}"/>
          </ac:spMkLst>
        </pc:spChg>
      </pc:sldChg>
      <pc:sldChg chg="modSp mod">
        <pc:chgData name="DE LA MILERA, DENISE M" userId="0552959a-2fe3-4b6d-be78-6a0bc5a19ee2" providerId="ADAL" clId="{23E0FE79-6A8C-4058-BC50-FCC1D476468D}" dt="2023-08-25T16:15:25.601" v="140" actId="20577"/>
        <pc:sldMkLst>
          <pc:docMk/>
          <pc:sldMk cId="4277284236" sldId="367"/>
        </pc:sldMkLst>
        <pc:spChg chg="mod">
          <ac:chgData name="DE LA MILERA, DENISE M" userId="0552959a-2fe3-4b6d-be78-6a0bc5a19ee2" providerId="ADAL" clId="{23E0FE79-6A8C-4058-BC50-FCC1D476468D}" dt="2023-08-25T16:15:25.601" v="140" actId="20577"/>
          <ac:spMkLst>
            <pc:docMk/>
            <pc:sldMk cId="4277284236" sldId="367"/>
            <ac:spMk id="18435" creationId="{00000000-0000-0000-0000-000000000000}"/>
          </ac:spMkLst>
        </pc:spChg>
      </pc:sldChg>
      <pc:sldChg chg="modSp mod">
        <pc:chgData name="DE LA MILERA, DENISE M" userId="0552959a-2fe3-4b6d-be78-6a0bc5a19ee2" providerId="ADAL" clId="{23E0FE79-6A8C-4058-BC50-FCC1D476468D}" dt="2023-08-25T17:00:58.280" v="311" actId="20577"/>
        <pc:sldMkLst>
          <pc:docMk/>
          <pc:sldMk cId="1424966833" sldId="377"/>
        </pc:sldMkLst>
        <pc:spChg chg="mod">
          <ac:chgData name="DE LA MILERA, DENISE M" userId="0552959a-2fe3-4b6d-be78-6a0bc5a19ee2" providerId="ADAL" clId="{23E0FE79-6A8C-4058-BC50-FCC1D476468D}" dt="2023-08-25T17:00:58.280" v="311" actId="20577"/>
          <ac:spMkLst>
            <pc:docMk/>
            <pc:sldMk cId="1424966833" sldId="377"/>
            <ac:spMk id="4" creationId="{434F7B14-8FFB-3544-9C9E-52604B691E4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F478E-DB4C-47DE-8CDB-1F485F9C5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F6F5171-9FC0-46B4-AC16-0B615CCC97A0}">
      <dgm:prSet custT="1"/>
      <dgm:spPr>
        <a:solidFill>
          <a:srgbClr val="002060"/>
        </a:solidFill>
      </dgm:spPr>
      <dgm:t>
        <a:bodyPr/>
        <a:lstStyle/>
        <a:p>
          <a:r>
            <a:rPr lang="en-US" sz="3200" dirty="0">
              <a:latin typeface="Arial" panose="020B0604020202020204" pitchFamily="34" charset="0"/>
              <a:cs typeface="Arial" panose="020B0604020202020204" pitchFamily="34" charset="0"/>
            </a:rPr>
            <a:t>Head Start</a:t>
          </a:r>
        </a:p>
      </dgm:t>
    </dgm:pt>
    <dgm:pt modelId="{2C00AC3F-EF94-4931-BE75-D7D3211A63FC}" type="parTrans" cxnId="{E1570C29-4F23-4337-AE63-C1A537EF730D}">
      <dgm:prSet/>
      <dgm:spPr/>
      <dgm:t>
        <a:bodyPr/>
        <a:lstStyle/>
        <a:p>
          <a:endParaRPr lang="en-US"/>
        </a:p>
      </dgm:t>
    </dgm:pt>
    <dgm:pt modelId="{C38D8316-6826-4D05-BEF4-F4ACC645E329}" type="sibTrans" cxnId="{E1570C29-4F23-4337-AE63-C1A537EF730D}">
      <dgm:prSet/>
      <dgm:spPr/>
      <dgm:t>
        <a:bodyPr/>
        <a:lstStyle/>
        <a:p>
          <a:endParaRPr lang="en-US"/>
        </a:p>
      </dgm:t>
    </dgm:pt>
    <dgm:pt modelId="{492106AD-1BDF-4FDF-BB4A-858ADA8C5E49}">
      <dgm:prSet custT="1"/>
      <dgm:spPr>
        <a:solidFill>
          <a:srgbClr val="002060"/>
        </a:solidFill>
      </dgm:spPr>
      <dgm:t>
        <a:bodyPr/>
        <a:lstStyle/>
        <a:p>
          <a:r>
            <a:rPr lang="en-US" sz="3200" dirty="0">
              <a:latin typeface="Arial" panose="020B0604020202020204" pitchFamily="34" charset="0"/>
              <a:cs typeface="Arial" panose="020B0604020202020204" pitchFamily="34" charset="0"/>
            </a:rPr>
            <a:t>VPK</a:t>
          </a:r>
        </a:p>
      </dgm:t>
    </dgm:pt>
    <dgm:pt modelId="{D23C435F-B617-40F0-8439-2969896EB215}" type="parTrans" cxnId="{7C8CFD23-AC42-421C-A1DB-E0DDB4EEDC8B}">
      <dgm:prSet/>
      <dgm:spPr/>
      <dgm:t>
        <a:bodyPr/>
        <a:lstStyle/>
        <a:p>
          <a:endParaRPr lang="en-US"/>
        </a:p>
      </dgm:t>
    </dgm:pt>
    <dgm:pt modelId="{B0ECB035-1E81-4712-8592-E1C68CF8651F}" type="sibTrans" cxnId="{7C8CFD23-AC42-421C-A1DB-E0DDB4EEDC8B}">
      <dgm:prSet/>
      <dgm:spPr/>
      <dgm:t>
        <a:bodyPr/>
        <a:lstStyle/>
        <a:p>
          <a:endParaRPr lang="en-US"/>
        </a:p>
      </dgm:t>
    </dgm:pt>
    <dgm:pt modelId="{42381D68-2B0C-464D-AD34-048766D006B0}">
      <dgm:prSet custT="1"/>
      <dgm:spPr>
        <a:solidFill>
          <a:srgbClr val="002060"/>
        </a:solidFill>
      </dgm:spPr>
      <dgm:t>
        <a:bodyPr/>
        <a:lstStyle/>
        <a:p>
          <a:r>
            <a:rPr lang="en-US" sz="3200" dirty="0">
              <a:latin typeface="Arial" panose="020B0604020202020204" pitchFamily="34" charset="0"/>
              <a:cs typeface="Arial" panose="020B0604020202020204" pitchFamily="34" charset="0"/>
            </a:rPr>
            <a:t>Title III</a:t>
          </a:r>
        </a:p>
      </dgm:t>
    </dgm:pt>
    <dgm:pt modelId="{EDA856C7-A9AD-4FDD-9450-1DF831331093}" type="parTrans" cxnId="{2733C2C2-CC98-40E1-9B59-7245C425F6D8}">
      <dgm:prSet/>
      <dgm:spPr/>
      <dgm:t>
        <a:bodyPr/>
        <a:lstStyle/>
        <a:p>
          <a:endParaRPr lang="en-US"/>
        </a:p>
      </dgm:t>
    </dgm:pt>
    <dgm:pt modelId="{BE290F53-E817-4EF5-B956-77997609459F}" type="sibTrans" cxnId="{2733C2C2-CC98-40E1-9B59-7245C425F6D8}">
      <dgm:prSet/>
      <dgm:spPr/>
      <dgm:t>
        <a:bodyPr/>
        <a:lstStyle/>
        <a:p>
          <a:endParaRPr lang="en-US"/>
        </a:p>
      </dgm:t>
    </dgm:pt>
    <dgm:pt modelId="{DE582C62-41A6-432F-860A-72686437EF1A}">
      <dgm:prSet custT="1"/>
      <dgm:spPr>
        <a:solidFill>
          <a:srgbClr val="002060"/>
        </a:solidFill>
      </dgm:spPr>
      <dgm:t>
        <a:bodyPr/>
        <a:lstStyle/>
        <a:p>
          <a:r>
            <a:rPr lang="en-US" sz="3200" dirty="0">
              <a:latin typeface="Arial" panose="020B0604020202020204" pitchFamily="34" charset="0"/>
              <a:cs typeface="Arial" panose="020B0604020202020204" pitchFamily="34" charset="0"/>
            </a:rPr>
            <a:t>Project </a:t>
          </a:r>
        </a:p>
        <a:p>
          <a:r>
            <a:rPr lang="en-US" sz="3200" dirty="0">
              <a:latin typeface="Arial" panose="020B0604020202020204" pitchFamily="34" charset="0"/>
              <a:cs typeface="Arial" panose="020B0604020202020204" pitchFamily="34" charset="0"/>
            </a:rPr>
            <a:t>UP-START</a:t>
          </a:r>
        </a:p>
      </dgm:t>
    </dgm:pt>
    <dgm:pt modelId="{A59738FF-EB0E-40DF-BF25-1A9F582442AE}" type="parTrans" cxnId="{17BA861B-F444-4BA7-8C35-25DD060D34C8}">
      <dgm:prSet/>
      <dgm:spPr/>
      <dgm:t>
        <a:bodyPr/>
        <a:lstStyle/>
        <a:p>
          <a:endParaRPr lang="en-US"/>
        </a:p>
      </dgm:t>
    </dgm:pt>
    <dgm:pt modelId="{A6DA0807-7070-4D99-B694-23E444C1EDEA}" type="sibTrans" cxnId="{17BA861B-F444-4BA7-8C35-25DD060D34C8}">
      <dgm:prSet/>
      <dgm:spPr/>
      <dgm:t>
        <a:bodyPr/>
        <a:lstStyle/>
        <a:p>
          <a:endParaRPr lang="en-US"/>
        </a:p>
      </dgm:t>
    </dgm:pt>
    <dgm:pt modelId="{751DE155-C4AB-4A4B-A2C4-7832D4C73FD4}">
      <dgm:prSet custT="1"/>
      <dgm:spPr>
        <a:solidFill>
          <a:srgbClr val="002060"/>
        </a:solidFill>
      </dgm:spPr>
      <dgm:t>
        <a:bodyPr/>
        <a:lstStyle/>
        <a:p>
          <a:r>
            <a:rPr lang="en-US" sz="3200" dirty="0">
              <a:latin typeface="Arial" panose="020B0604020202020204" pitchFamily="34" charset="0"/>
              <a:cs typeface="Arial" panose="020B0604020202020204" pitchFamily="34" charset="0"/>
            </a:rPr>
            <a:t>Migrant</a:t>
          </a:r>
        </a:p>
      </dgm:t>
    </dgm:pt>
    <dgm:pt modelId="{E7BCA7CB-ACCC-42FD-BD0B-35C0B8519AFC}" type="parTrans" cxnId="{3CF37DEE-21E1-457F-94CE-A704510539CB}">
      <dgm:prSet/>
      <dgm:spPr/>
      <dgm:t>
        <a:bodyPr/>
        <a:lstStyle/>
        <a:p>
          <a:endParaRPr lang="en-US"/>
        </a:p>
      </dgm:t>
    </dgm:pt>
    <dgm:pt modelId="{0C261FC3-30FA-4561-AE2C-4E527EB7786C}" type="sibTrans" cxnId="{3CF37DEE-21E1-457F-94CE-A704510539CB}">
      <dgm:prSet/>
      <dgm:spPr/>
      <dgm:t>
        <a:bodyPr/>
        <a:lstStyle/>
        <a:p>
          <a:endParaRPr lang="en-US"/>
        </a:p>
      </dgm:t>
    </dgm:pt>
    <dgm:pt modelId="{C9146F9D-40F9-4A1B-BECE-CA93CCE9EFAF}">
      <dgm:prSet custT="1"/>
      <dgm:spPr>
        <a:solidFill>
          <a:srgbClr val="002060"/>
        </a:solidFill>
      </dgm:spPr>
      <dgm:t>
        <a:bodyPr/>
        <a:lstStyle/>
        <a:p>
          <a:r>
            <a:rPr lang="en-US" sz="3200" dirty="0">
              <a:latin typeface="Arial" panose="020B0604020202020204" pitchFamily="34" charset="0"/>
              <a:cs typeface="Arial" panose="020B0604020202020204" pitchFamily="34" charset="0"/>
            </a:rPr>
            <a:t>Alternative Outreach</a:t>
          </a:r>
        </a:p>
      </dgm:t>
    </dgm:pt>
    <dgm:pt modelId="{7DBFFCF3-7C75-4BAF-BB70-E5B64983B0B2}" type="parTrans" cxnId="{0F0479C2-CC66-45D2-9793-8503D8DE4E06}">
      <dgm:prSet/>
      <dgm:spPr/>
      <dgm:t>
        <a:bodyPr/>
        <a:lstStyle/>
        <a:p>
          <a:endParaRPr lang="en-US"/>
        </a:p>
      </dgm:t>
    </dgm:pt>
    <dgm:pt modelId="{2A81B1CA-1006-4EA3-8C94-980AB74437FB}" type="sibTrans" cxnId="{0F0479C2-CC66-45D2-9793-8503D8DE4E06}">
      <dgm:prSet/>
      <dgm:spPr/>
      <dgm:t>
        <a:bodyPr/>
        <a:lstStyle/>
        <a:p>
          <a:endParaRPr lang="en-US"/>
        </a:p>
      </dgm:t>
    </dgm:pt>
    <dgm:pt modelId="{F2F83815-A3F9-7D4E-A786-067E82401F43}" type="pres">
      <dgm:prSet presAssocID="{624F478E-DB4C-47DE-8CDB-1F485F9C5FE8}" presName="diagram" presStyleCnt="0">
        <dgm:presLayoutVars>
          <dgm:dir/>
          <dgm:resizeHandles val="exact"/>
        </dgm:presLayoutVars>
      </dgm:prSet>
      <dgm:spPr/>
    </dgm:pt>
    <dgm:pt modelId="{96207CEB-50F8-514B-B141-A9EE9E36B9FE}" type="pres">
      <dgm:prSet presAssocID="{CF6F5171-9FC0-46B4-AC16-0B615CCC97A0}" presName="node" presStyleLbl="node1" presStyleIdx="0" presStyleCnt="6">
        <dgm:presLayoutVars>
          <dgm:bulletEnabled val="1"/>
        </dgm:presLayoutVars>
      </dgm:prSet>
      <dgm:spPr>
        <a:prstGeom prst="roundRect">
          <a:avLst/>
        </a:prstGeom>
      </dgm:spPr>
    </dgm:pt>
    <dgm:pt modelId="{19118E6B-25F7-6A46-AE00-A25F888DED9B}" type="pres">
      <dgm:prSet presAssocID="{C38D8316-6826-4D05-BEF4-F4ACC645E329}" presName="sibTrans" presStyleCnt="0"/>
      <dgm:spPr/>
    </dgm:pt>
    <dgm:pt modelId="{DCEDD83A-372D-854B-9D14-8628FE339FCA}" type="pres">
      <dgm:prSet presAssocID="{492106AD-1BDF-4FDF-BB4A-858ADA8C5E49}" presName="node" presStyleLbl="node1" presStyleIdx="1" presStyleCnt="6">
        <dgm:presLayoutVars>
          <dgm:bulletEnabled val="1"/>
        </dgm:presLayoutVars>
      </dgm:prSet>
      <dgm:spPr>
        <a:prstGeom prst="roundRect">
          <a:avLst/>
        </a:prstGeom>
      </dgm:spPr>
    </dgm:pt>
    <dgm:pt modelId="{3F7E0ED0-43CB-F74C-B1E9-3140257955BD}" type="pres">
      <dgm:prSet presAssocID="{B0ECB035-1E81-4712-8592-E1C68CF8651F}" presName="sibTrans" presStyleCnt="0"/>
      <dgm:spPr/>
    </dgm:pt>
    <dgm:pt modelId="{791E5BC1-729A-4F4E-AD15-33696C7D6C6A}" type="pres">
      <dgm:prSet presAssocID="{42381D68-2B0C-464D-AD34-048766D006B0}" presName="node" presStyleLbl="node1" presStyleIdx="2" presStyleCnt="6">
        <dgm:presLayoutVars>
          <dgm:bulletEnabled val="1"/>
        </dgm:presLayoutVars>
      </dgm:prSet>
      <dgm:spPr>
        <a:prstGeom prst="roundRect">
          <a:avLst/>
        </a:prstGeom>
      </dgm:spPr>
    </dgm:pt>
    <dgm:pt modelId="{6A807501-18FE-EF48-ABAB-05E208DC1C80}" type="pres">
      <dgm:prSet presAssocID="{BE290F53-E817-4EF5-B956-77997609459F}" presName="sibTrans" presStyleCnt="0"/>
      <dgm:spPr/>
    </dgm:pt>
    <dgm:pt modelId="{EF0D2160-F907-7642-8E2D-7A34B635DFE3}" type="pres">
      <dgm:prSet presAssocID="{DE582C62-41A6-432F-860A-72686437EF1A}" presName="node" presStyleLbl="node1" presStyleIdx="3" presStyleCnt="6">
        <dgm:presLayoutVars>
          <dgm:bulletEnabled val="1"/>
        </dgm:presLayoutVars>
      </dgm:prSet>
      <dgm:spPr>
        <a:prstGeom prst="roundRect">
          <a:avLst/>
        </a:prstGeom>
      </dgm:spPr>
    </dgm:pt>
    <dgm:pt modelId="{C6DFC4C2-5295-2D4F-B53D-E163ED916802}" type="pres">
      <dgm:prSet presAssocID="{A6DA0807-7070-4D99-B694-23E444C1EDEA}" presName="sibTrans" presStyleCnt="0"/>
      <dgm:spPr/>
    </dgm:pt>
    <dgm:pt modelId="{9C6464FE-617E-F34E-B449-86A18340DE39}" type="pres">
      <dgm:prSet presAssocID="{751DE155-C4AB-4A4B-A2C4-7832D4C73FD4}" presName="node" presStyleLbl="node1" presStyleIdx="4" presStyleCnt="6">
        <dgm:presLayoutVars>
          <dgm:bulletEnabled val="1"/>
        </dgm:presLayoutVars>
      </dgm:prSet>
      <dgm:spPr>
        <a:prstGeom prst="roundRect">
          <a:avLst/>
        </a:prstGeom>
      </dgm:spPr>
    </dgm:pt>
    <dgm:pt modelId="{E10CFB5D-06ED-E241-9F89-70F3AAF353DC}" type="pres">
      <dgm:prSet presAssocID="{0C261FC3-30FA-4561-AE2C-4E527EB7786C}" presName="sibTrans" presStyleCnt="0"/>
      <dgm:spPr/>
    </dgm:pt>
    <dgm:pt modelId="{FBDB5A27-E6FF-184D-B056-DE68F8A6BC54}" type="pres">
      <dgm:prSet presAssocID="{C9146F9D-40F9-4A1B-BECE-CA93CCE9EFAF}" presName="node" presStyleLbl="node1" presStyleIdx="5" presStyleCnt="6">
        <dgm:presLayoutVars>
          <dgm:bulletEnabled val="1"/>
        </dgm:presLayoutVars>
      </dgm:prSet>
      <dgm:spPr>
        <a:prstGeom prst="roundRect">
          <a:avLst/>
        </a:prstGeom>
      </dgm:spPr>
    </dgm:pt>
  </dgm:ptLst>
  <dgm:cxnLst>
    <dgm:cxn modelId="{17BA861B-F444-4BA7-8C35-25DD060D34C8}" srcId="{624F478E-DB4C-47DE-8CDB-1F485F9C5FE8}" destId="{DE582C62-41A6-432F-860A-72686437EF1A}" srcOrd="3" destOrd="0" parTransId="{A59738FF-EB0E-40DF-BF25-1A9F582442AE}" sibTransId="{A6DA0807-7070-4D99-B694-23E444C1EDEA}"/>
    <dgm:cxn modelId="{7C8CFD23-AC42-421C-A1DB-E0DDB4EEDC8B}" srcId="{624F478E-DB4C-47DE-8CDB-1F485F9C5FE8}" destId="{492106AD-1BDF-4FDF-BB4A-858ADA8C5E49}" srcOrd="1" destOrd="0" parTransId="{D23C435F-B617-40F0-8439-2969896EB215}" sibTransId="{B0ECB035-1E81-4712-8592-E1C68CF8651F}"/>
    <dgm:cxn modelId="{E1570C29-4F23-4337-AE63-C1A537EF730D}" srcId="{624F478E-DB4C-47DE-8CDB-1F485F9C5FE8}" destId="{CF6F5171-9FC0-46B4-AC16-0B615CCC97A0}" srcOrd="0" destOrd="0" parTransId="{2C00AC3F-EF94-4931-BE75-D7D3211A63FC}" sibTransId="{C38D8316-6826-4D05-BEF4-F4ACC645E329}"/>
    <dgm:cxn modelId="{314D2563-121B-FB41-A4B6-77A69A8C7D34}" type="presOf" srcId="{42381D68-2B0C-464D-AD34-048766D006B0}" destId="{791E5BC1-729A-4F4E-AD15-33696C7D6C6A}" srcOrd="0" destOrd="0" presId="urn:microsoft.com/office/officeart/2005/8/layout/default"/>
    <dgm:cxn modelId="{B12C9755-7E28-C340-B015-FC5BAD967415}" type="presOf" srcId="{492106AD-1BDF-4FDF-BB4A-858ADA8C5E49}" destId="{DCEDD83A-372D-854B-9D14-8628FE339FCA}" srcOrd="0" destOrd="0" presId="urn:microsoft.com/office/officeart/2005/8/layout/default"/>
    <dgm:cxn modelId="{62AB1591-2C12-6F42-8FB3-423C96DE398C}" type="presOf" srcId="{624F478E-DB4C-47DE-8CDB-1F485F9C5FE8}" destId="{F2F83815-A3F9-7D4E-A786-067E82401F43}" srcOrd="0" destOrd="0" presId="urn:microsoft.com/office/officeart/2005/8/layout/default"/>
    <dgm:cxn modelId="{9C0355B6-2956-8A4F-A4DF-AE86BB38389A}" type="presOf" srcId="{DE582C62-41A6-432F-860A-72686437EF1A}" destId="{EF0D2160-F907-7642-8E2D-7A34B635DFE3}" srcOrd="0" destOrd="0" presId="urn:microsoft.com/office/officeart/2005/8/layout/default"/>
    <dgm:cxn modelId="{CA2C5AB8-84C3-EC4F-96AE-B43C14FF4B61}" type="presOf" srcId="{751DE155-C4AB-4A4B-A2C4-7832D4C73FD4}" destId="{9C6464FE-617E-F34E-B449-86A18340DE39}" srcOrd="0" destOrd="0" presId="urn:microsoft.com/office/officeart/2005/8/layout/default"/>
    <dgm:cxn modelId="{0F0479C2-CC66-45D2-9793-8503D8DE4E06}" srcId="{624F478E-DB4C-47DE-8CDB-1F485F9C5FE8}" destId="{C9146F9D-40F9-4A1B-BECE-CA93CCE9EFAF}" srcOrd="5" destOrd="0" parTransId="{7DBFFCF3-7C75-4BAF-BB70-E5B64983B0B2}" sibTransId="{2A81B1CA-1006-4EA3-8C94-980AB74437FB}"/>
    <dgm:cxn modelId="{2733C2C2-CC98-40E1-9B59-7245C425F6D8}" srcId="{624F478E-DB4C-47DE-8CDB-1F485F9C5FE8}" destId="{42381D68-2B0C-464D-AD34-048766D006B0}" srcOrd="2" destOrd="0" parTransId="{EDA856C7-A9AD-4FDD-9450-1DF831331093}" sibTransId="{BE290F53-E817-4EF5-B956-77997609459F}"/>
    <dgm:cxn modelId="{612AD9CB-FFF3-F843-929E-768D717A3322}" type="presOf" srcId="{C9146F9D-40F9-4A1B-BECE-CA93CCE9EFAF}" destId="{FBDB5A27-E6FF-184D-B056-DE68F8A6BC54}" srcOrd="0" destOrd="0" presId="urn:microsoft.com/office/officeart/2005/8/layout/default"/>
    <dgm:cxn modelId="{7635FDED-B125-D141-A408-00C67A5131BD}" type="presOf" srcId="{CF6F5171-9FC0-46B4-AC16-0B615CCC97A0}" destId="{96207CEB-50F8-514B-B141-A9EE9E36B9FE}" srcOrd="0" destOrd="0" presId="urn:microsoft.com/office/officeart/2005/8/layout/default"/>
    <dgm:cxn modelId="{3CF37DEE-21E1-457F-94CE-A704510539CB}" srcId="{624F478E-DB4C-47DE-8CDB-1F485F9C5FE8}" destId="{751DE155-C4AB-4A4B-A2C4-7832D4C73FD4}" srcOrd="4" destOrd="0" parTransId="{E7BCA7CB-ACCC-42FD-BD0B-35C0B8519AFC}" sibTransId="{0C261FC3-30FA-4561-AE2C-4E527EB7786C}"/>
    <dgm:cxn modelId="{9D6C9817-48CA-AC4A-A6D7-560DF5D2FD3F}" type="presParOf" srcId="{F2F83815-A3F9-7D4E-A786-067E82401F43}" destId="{96207CEB-50F8-514B-B141-A9EE9E36B9FE}" srcOrd="0" destOrd="0" presId="urn:microsoft.com/office/officeart/2005/8/layout/default"/>
    <dgm:cxn modelId="{6DB35FCD-7A10-9948-B574-4F8552839774}" type="presParOf" srcId="{F2F83815-A3F9-7D4E-A786-067E82401F43}" destId="{19118E6B-25F7-6A46-AE00-A25F888DED9B}" srcOrd="1" destOrd="0" presId="urn:microsoft.com/office/officeart/2005/8/layout/default"/>
    <dgm:cxn modelId="{B0C25563-1374-1F40-89EF-77138BD5339A}" type="presParOf" srcId="{F2F83815-A3F9-7D4E-A786-067E82401F43}" destId="{DCEDD83A-372D-854B-9D14-8628FE339FCA}" srcOrd="2" destOrd="0" presId="urn:microsoft.com/office/officeart/2005/8/layout/default"/>
    <dgm:cxn modelId="{EAF41702-ACE5-8B43-8607-678E582AF5B6}" type="presParOf" srcId="{F2F83815-A3F9-7D4E-A786-067E82401F43}" destId="{3F7E0ED0-43CB-F74C-B1E9-3140257955BD}" srcOrd="3" destOrd="0" presId="urn:microsoft.com/office/officeart/2005/8/layout/default"/>
    <dgm:cxn modelId="{5C18ACEB-43C7-D941-81A2-E4ECBEA9AC2C}" type="presParOf" srcId="{F2F83815-A3F9-7D4E-A786-067E82401F43}" destId="{791E5BC1-729A-4F4E-AD15-33696C7D6C6A}" srcOrd="4" destOrd="0" presId="urn:microsoft.com/office/officeart/2005/8/layout/default"/>
    <dgm:cxn modelId="{D25F7D85-6626-474C-B6B3-8D84F8B45774}" type="presParOf" srcId="{F2F83815-A3F9-7D4E-A786-067E82401F43}" destId="{6A807501-18FE-EF48-ABAB-05E208DC1C80}" srcOrd="5" destOrd="0" presId="urn:microsoft.com/office/officeart/2005/8/layout/default"/>
    <dgm:cxn modelId="{A7C8196A-55B5-5744-8375-72ED1CE833A5}" type="presParOf" srcId="{F2F83815-A3F9-7D4E-A786-067E82401F43}" destId="{EF0D2160-F907-7642-8E2D-7A34B635DFE3}" srcOrd="6" destOrd="0" presId="urn:microsoft.com/office/officeart/2005/8/layout/default"/>
    <dgm:cxn modelId="{C19AA786-85B8-B040-895A-5DB9945F8E26}" type="presParOf" srcId="{F2F83815-A3F9-7D4E-A786-067E82401F43}" destId="{C6DFC4C2-5295-2D4F-B53D-E163ED916802}" srcOrd="7" destOrd="0" presId="urn:microsoft.com/office/officeart/2005/8/layout/default"/>
    <dgm:cxn modelId="{92FC85BE-59D6-564A-A5F8-15918969415A}" type="presParOf" srcId="{F2F83815-A3F9-7D4E-A786-067E82401F43}" destId="{9C6464FE-617E-F34E-B449-86A18340DE39}" srcOrd="8" destOrd="0" presId="urn:microsoft.com/office/officeart/2005/8/layout/default"/>
    <dgm:cxn modelId="{2B051FBB-8801-8841-862C-74A0ECA8117E}" type="presParOf" srcId="{F2F83815-A3F9-7D4E-A786-067E82401F43}" destId="{E10CFB5D-06ED-E241-9F89-70F3AAF353DC}" srcOrd="9" destOrd="0" presId="urn:microsoft.com/office/officeart/2005/8/layout/default"/>
    <dgm:cxn modelId="{D301ED76-0FA2-C74A-84FB-76686238D8E7}" type="presParOf" srcId="{F2F83815-A3F9-7D4E-A786-067E82401F43}" destId="{FBDB5A27-E6FF-184D-B056-DE68F8A6BC5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07CEB-50F8-514B-B141-A9EE9E36B9FE}">
      <dsp:nvSpPr>
        <dsp:cNvPr id="0" name=""/>
        <dsp:cNvSpPr/>
      </dsp:nvSpPr>
      <dsp:spPr>
        <a:xfrm>
          <a:off x="0"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Head Start</a:t>
          </a:r>
        </a:p>
      </dsp:txBody>
      <dsp:txXfrm>
        <a:off x="80992" y="604916"/>
        <a:ext cx="2603242" cy="1497151"/>
      </dsp:txXfrm>
    </dsp:sp>
    <dsp:sp modelId="{DCEDD83A-372D-854B-9D14-8628FE339FCA}">
      <dsp:nvSpPr>
        <dsp:cNvPr id="0" name=""/>
        <dsp:cNvSpPr/>
      </dsp:nvSpPr>
      <dsp:spPr>
        <a:xfrm>
          <a:off x="3041749"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VPK</a:t>
          </a:r>
        </a:p>
      </dsp:txBody>
      <dsp:txXfrm>
        <a:off x="3122741" y="604916"/>
        <a:ext cx="2603242" cy="1497151"/>
      </dsp:txXfrm>
    </dsp:sp>
    <dsp:sp modelId="{791E5BC1-729A-4F4E-AD15-33696C7D6C6A}">
      <dsp:nvSpPr>
        <dsp:cNvPr id="0" name=""/>
        <dsp:cNvSpPr/>
      </dsp:nvSpPr>
      <dsp:spPr>
        <a:xfrm>
          <a:off x="6083498"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Title III</a:t>
          </a:r>
        </a:p>
      </dsp:txBody>
      <dsp:txXfrm>
        <a:off x="6164490" y="604916"/>
        <a:ext cx="2603242" cy="1497151"/>
      </dsp:txXfrm>
    </dsp:sp>
    <dsp:sp modelId="{EF0D2160-F907-7642-8E2D-7A34B635DFE3}">
      <dsp:nvSpPr>
        <dsp:cNvPr id="0" name=""/>
        <dsp:cNvSpPr/>
      </dsp:nvSpPr>
      <dsp:spPr>
        <a:xfrm>
          <a:off x="0"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Project </a:t>
          </a:r>
        </a:p>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UP-START</a:t>
          </a:r>
        </a:p>
      </dsp:txBody>
      <dsp:txXfrm>
        <a:off x="80992" y="2540575"/>
        <a:ext cx="2603242" cy="1497151"/>
      </dsp:txXfrm>
    </dsp:sp>
    <dsp:sp modelId="{9C6464FE-617E-F34E-B449-86A18340DE39}">
      <dsp:nvSpPr>
        <dsp:cNvPr id="0" name=""/>
        <dsp:cNvSpPr/>
      </dsp:nvSpPr>
      <dsp:spPr>
        <a:xfrm>
          <a:off x="3041749"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Migrant</a:t>
          </a:r>
        </a:p>
      </dsp:txBody>
      <dsp:txXfrm>
        <a:off x="3122741" y="2540575"/>
        <a:ext cx="2603242" cy="1497151"/>
      </dsp:txXfrm>
    </dsp:sp>
    <dsp:sp modelId="{FBDB5A27-E6FF-184D-B056-DE68F8A6BC54}">
      <dsp:nvSpPr>
        <dsp:cNvPr id="0" name=""/>
        <dsp:cNvSpPr/>
      </dsp:nvSpPr>
      <dsp:spPr>
        <a:xfrm>
          <a:off x="6083498"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Alternative Outreach</a:t>
          </a:r>
        </a:p>
      </dsp:txBody>
      <dsp:txXfrm>
        <a:off x="6164490" y="2540575"/>
        <a:ext cx="2603242" cy="1497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4"/>
            <a:ext cx="3037840" cy="464820"/>
          </a:xfrm>
          <a:prstGeom prst="rect">
            <a:avLst/>
          </a:prstGeom>
        </p:spPr>
        <p:txBody>
          <a:bodyPr vert="horz" lIns="91440" tIns="45720" rIns="91440" bIns="45720" rtlCol="0"/>
          <a:lstStyle>
            <a:lvl1pPr algn="r">
              <a:defRPr sz="1200"/>
            </a:lvl1pPr>
          </a:lstStyle>
          <a:p>
            <a:fld id="{32987BDA-E653-074A-AF5D-6DCA12FA797D}" type="datetimeFigureOut">
              <a:rPr lang="en-US" smtClean="0"/>
              <a:t>8/25/2023</a:t>
            </a:fld>
            <a:endParaRPr lang="en-US" dirty="0"/>
          </a:p>
        </p:txBody>
      </p:sp>
      <p:sp>
        <p:nvSpPr>
          <p:cNvPr id="4" name="Footer Placeholder 3"/>
          <p:cNvSpPr>
            <a:spLocks noGrp="1"/>
          </p:cNvSpPr>
          <p:nvPr>
            <p:ph type="ftr" sz="quarter" idx="2"/>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71"/>
            <a:ext cx="3037840" cy="464820"/>
          </a:xfrm>
          <a:prstGeom prst="rect">
            <a:avLst/>
          </a:prstGeom>
        </p:spPr>
        <p:txBody>
          <a:bodyPr vert="horz" lIns="91440" tIns="45720" rIns="91440" bIns="45720" rtlCol="0" anchor="b"/>
          <a:lstStyle>
            <a:lvl1pPr algn="r">
              <a:defRPr sz="1200"/>
            </a:lvl1pPr>
          </a:lstStyle>
          <a:p>
            <a:fld id="{EE0D2DA5-597D-C34E-A8AD-9942FD71E4B6}" type="slidenum">
              <a:rPr lang="en-US" smtClean="0"/>
              <a:t>‹#›</a:t>
            </a:fld>
            <a:endParaRPr lang="en-US" dirty="0"/>
          </a:p>
        </p:txBody>
      </p:sp>
    </p:spTree>
    <p:extLst>
      <p:ext uri="{BB962C8B-B14F-4D97-AF65-F5344CB8AC3E}">
        <p14:creationId xmlns:p14="http://schemas.microsoft.com/office/powerpoint/2010/main" val="362339167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4"/>
            <a:ext cx="3037840" cy="464820"/>
          </a:xfrm>
          <a:prstGeom prst="rect">
            <a:avLst/>
          </a:prstGeom>
        </p:spPr>
        <p:txBody>
          <a:bodyPr vert="horz" lIns="91440" tIns="45720" rIns="91440" bIns="45720" rtlCol="0"/>
          <a:lstStyle>
            <a:lvl1pPr algn="r">
              <a:defRPr sz="1200"/>
            </a:lvl1pPr>
          </a:lstStyle>
          <a:p>
            <a:fld id="{819EAA1F-998F-AD4D-9815-8CD4257172DD}" type="datetimeFigureOut">
              <a:rPr lang="en-US" smtClean="0"/>
              <a:t>8/25/2023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4"/>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1"/>
            <a:ext cx="3037840" cy="464820"/>
          </a:xfrm>
          <a:prstGeom prst="rect">
            <a:avLst/>
          </a:prstGeom>
        </p:spPr>
        <p:txBody>
          <a:bodyPr vert="horz" lIns="91440" tIns="45720" rIns="91440" bIns="45720" rtlCol="0" anchor="b"/>
          <a:lstStyle>
            <a:lvl1pPr algn="r">
              <a:defRPr sz="1200"/>
            </a:lvl1pPr>
          </a:lstStyle>
          <a:p>
            <a:fld id="{B19ED8B0-BBEA-B347-8A91-457789113CA6}" type="slidenum">
              <a:rPr lang="en-US" smtClean="0"/>
              <a:t>‹#›</a:t>
            </a:fld>
            <a:endParaRPr lang="en-US" dirty="0"/>
          </a:p>
        </p:txBody>
      </p:sp>
    </p:spTree>
    <p:extLst>
      <p:ext uri="{BB962C8B-B14F-4D97-AF65-F5344CB8AC3E}">
        <p14:creationId xmlns:p14="http://schemas.microsoft.com/office/powerpoint/2010/main" val="42562254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solidFill>
                  <a:schemeClr val="tx1"/>
                </a:solidFill>
              </a:rPr>
              <a:t>Note: </a:t>
            </a:r>
            <a:r>
              <a:rPr lang="en-US" sz="1100" dirty="0">
                <a:solidFill>
                  <a:schemeClr val="tx1"/>
                </a:solidFill>
              </a:rPr>
              <a:t>This presentation may be utilized for virtual and/or in person meetings. All schools are required to update the presentation with the school’s information (see highlighted sections on each slide). Suggested meeting duration is one hour and separate from Open House.</a:t>
            </a:r>
          </a:p>
          <a:p>
            <a:pPr algn="just"/>
            <a:endParaRPr lang="en-US" sz="1100" dirty="0">
              <a:solidFill>
                <a:schemeClr val="tx1"/>
              </a:solidFill>
            </a:endParaRPr>
          </a:p>
          <a:p>
            <a:pPr algn="just"/>
            <a:r>
              <a:rPr lang="en-US" sz="1100" dirty="0">
                <a:solidFill>
                  <a:schemeClr val="tx1"/>
                </a:solidFill>
              </a:rPr>
              <a:t>Ensure Title I Annual Parent Meeting sign in sheet is available for all participants.</a:t>
            </a:r>
          </a:p>
          <a:p>
            <a:pPr algn="just"/>
            <a:endParaRPr lang="en-US" sz="1100" dirty="0">
              <a:solidFill>
                <a:schemeClr val="tx1"/>
              </a:solidFill>
            </a:endParaRPr>
          </a:p>
          <a:p>
            <a:pPr algn="just"/>
            <a:r>
              <a:rPr lang="en-US" sz="1100" dirty="0">
                <a:solidFill>
                  <a:schemeClr val="tx1"/>
                </a:solidFill>
              </a:rPr>
              <a:t>Schools are encouraged to insert pictures/graphics/videos into their presentation. </a:t>
            </a:r>
          </a:p>
          <a:p>
            <a:pPr algn="just"/>
            <a:endParaRPr lang="en-US" sz="1100" dirty="0">
              <a:solidFill>
                <a:schemeClr val="tx1"/>
              </a:solidFill>
            </a:endParaRPr>
          </a:p>
          <a:p>
            <a:pPr algn="just"/>
            <a:r>
              <a:rPr lang="en-US" sz="1100" dirty="0">
                <a:solidFill>
                  <a:schemeClr val="tx1"/>
                </a:solidFill>
              </a:rPr>
              <a:t>Families should be encouraged to provide </a:t>
            </a:r>
            <a:r>
              <a:rPr lang="en-US" sz="1100" strike="sngStrike" dirty="0">
                <a:solidFill>
                  <a:schemeClr val="tx1"/>
                </a:solidFill>
              </a:rPr>
              <a:t>i</a:t>
            </a:r>
            <a:r>
              <a:rPr lang="en-US" sz="1100" dirty="0">
                <a:solidFill>
                  <a:schemeClr val="tx1"/>
                </a:solidFill>
              </a:rPr>
              <a:t>nput and feedback throughout the meeting. </a:t>
            </a:r>
          </a:p>
          <a:p>
            <a:pPr algn="just"/>
            <a:endParaRPr lang="en-US" sz="1100" dirty="0">
              <a:solidFill>
                <a:schemeClr val="tx1"/>
              </a:solidFill>
            </a:endParaRPr>
          </a:p>
          <a:p>
            <a:pPr algn="just"/>
            <a:r>
              <a:rPr lang="en-US" sz="1100" dirty="0">
                <a:solidFill>
                  <a:schemeClr val="tx1"/>
                </a:solidFill>
              </a:rPr>
              <a:t>The purpose of this presentation is to provide required Title I information with parents and families as well as fully engage them with the presentation.</a:t>
            </a:r>
          </a:p>
          <a:p>
            <a:pPr algn="just"/>
            <a:endParaRPr lang="en-US" sz="1100" dirty="0">
              <a:solidFill>
                <a:schemeClr val="tx1"/>
              </a:solidFill>
            </a:endParaRPr>
          </a:p>
          <a:p>
            <a:pPr algn="just"/>
            <a:r>
              <a:rPr lang="en-US" sz="1100" u="sng" dirty="0">
                <a:solidFill>
                  <a:schemeClr val="tx1"/>
                </a:solidFill>
              </a:rPr>
              <a:t>To engage the audience</a:t>
            </a:r>
            <a:r>
              <a:rPr lang="en-US" sz="1100" dirty="0">
                <a:solidFill>
                  <a:schemeClr val="tx1"/>
                </a:solidFill>
              </a:rPr>
              <a:t>, the presenter may provide opportunities for participants to answer slide title questions, read slide information, ask questions, respond to questions, and share.</a:t>
            </a:r>
          </a:p>
          <a:p>
            <a:pPr algn="just"/>
            <a:endParaRPr lang="en-US" sz="1100" dirty="0">
              <a:solidFill>
                <a:schemeClr val="tx1"/>
              </a:solidFill>
            </a:endParaRPr>
          </a:p>
          <a:p>
            <a:pPr algn="just"/>
            <a:r>
              <a:rPr lang="en-US" sz="1100" dirty="0">
                <a:solidFill>
                  <a:schemeClr val="tx1"/>
                </a:solidFill>
              </a:rPr>
              <a:t>Other ideas to engage the audience; have students assist with the presentation, have a post-it note board for questions, have audience use technology (Phones, laptops, computer lab setting, iPad etc.)</a:t>
            </a:r>
            <a:r>
              <a:rPr lang="en-US" sz="1100" dirty="0"/>
              <a:t> </a:t>
            </a:r>
            <a:r>
              <a:rPr lang="en-US" sz="1100" dirty="0">
                <a:solidFill>
                  <a:schemeClr val="tx1"/>
                </a:solidFill>
              </a:rPr>
              <a:t>to follow along and use live links included in the presentation, take photos during the presentation and post, use links as virtual field trips and scavenger hunts to find information, use technology for participation during the presentation (examples: Kahoot, Mentimeter, Quizlet)</a:t>
            </a:r>
            <a:endParaRPr lang="en-US" sz="1100" dirty="0">
              <a:solidFill>
                <a:schemeClr val="tx1"/>
              </a:solidFill>
              <a:cs typeface="Calibri"/>
            </a:endParaRPr>
          </a:p>
          <a:p>
            <a:pPr algn="just"/>
            <a:endParaRPr lang="en-US" sz="1100" dirty="0">
              <a:solidFill>
                <a:schemeClr val="tx1"/>
              </a:solidFill>
            </a:endParaRPr>
          </a:p>
          <a:p>
            <a:pPr algn="just"/>
            <a:r>
              <a:rPr lang="en-US" sz="1100" dirty="0">
                <a:solidFill>
                  <a:schemeClr val="tx1"/>
                </a:solidFill>
              </a:rPr>
              <a:t>Please designate someone to take meeting minutes that follow the presentation topics and that can later be made available to parents/families and is kept in the Title I Compliance filing system.</a:t>
            </a:r>
          </a:p>
        </p:txBody>
      </p:sp>
      <p:sp>
        <p:nvSpPr>
          <p:cNvPr id="4" name="Slide Number Placeholder 3">
            <a:extLst>
              <a:ext uri="{FF2B5EF4-FFF2-40B4-BE49-F238E27FC236}">
                <a16:creationId xmlns:a16="http://schemas.microsoft.com/office/drawing/2014/main" id="{1EF94E86-D72E-4F05-99FA-57CD133297A7}"/>
              </a:ext>
            </a:extLst>
          </p:cNvPr>
          <p:cNvSpPr>
            <a:spLocks noGrp="1"/>
          </p:cNvSpPr>
          <p:nvPr>
            <p:ph type="sldNum" sz="quarter" idx="5"/>
          </p:nvPr>
        </p:nvSpPr>
        <p:spPr/>
        <p:txBody>
          <a:bodyPr/>
          <a:lstStyle/>
          <a:p>
            <a:fld id="{B19ED8B0-BBEA-B347-8A91-457789113CA6}" type="slidenum">
              <a:rPr lang="en-US" smtClean="0"/>
              <a:t>1</a:t>
            </a:fld>
            <a:endParaRPr lang="en-US" dirty="0"/>
          </a:p>
        </p:txBody>
      </p:sp>
    </p:spTree>
    <p:extLst>
      <p:ext uri="{BB962C8B-B14F-4D97-AF65-F5344CB8AC3E}">
        <p14:creationId xmlns:p14="http://schemas.microsoft.com/office/powerpoint/2010/main" val="108497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rPr>
              <a:t>Note: </a:t>
            </a:r>
            <a:r>
              <a:rPr lang="en-US" b="0" u="none" dirty="0">
                <a:solidFill>
                  <a:schemeClr val="tx1"/>
                </a:solidFill>
              </a:rPr>
              <a:t>slides #10, #11, #12  #13 go together</a:t>
            </a:r>
          </a:p>
          <a:p>
            <a:pPr algn="just"/>
            <a:endParaRPr lang="en-US" b="0" u="none" dirty="0">
              <a:solidFill>
                <a:schemeClr val="tx1"/>
              </a:solidFil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Ensure the topic, Title I School-level PFEP is recorded in the meeting minutes.</a:t>
            </a:r>
            <a:endParaRPr lang="en-US" b="0" u="none" dirty="0">
              <a:solidFill>
                <a:schemeClr val="tx1"/>
              </a:solidFill>
            </a:endParaRPr>
          </a:p>
          <a:p>
            <a:pPr algn="just"/>
            <a:endParaRPr lang="en-US" b="1" u="none" dirty="0">
              <a:solidFill>
                <a:schemeClr val="tx1"/>
              </a:solidFill>
            </a:endParaRPr>
          </a:p>
          <a:p>
            <a:pPr algn="just"/>
            <a:r>
              <a:rPr lang="en-US" u="sng" dirty="0">
                <a:solidFill>
                  <a:schemeClr val="tx1"/>
                </a:solidFill>
              </a:rPr>
              <a:t>To engage participants </a:t>
            </a:r>
            <a:r>
              <a:rPr lang="en-US" dirty="0">
                <a:solidFill>
                  <a:schemeClr val="tx1"/>
                </a:solidFill>
              </a:rPr>
              <a:t>- Allow meeting participants to provide feedback on the information presented. Ask if there are any questions/feedback.</a:t>
            </a:r>
          </a:p>
          <a:p>
            <a:pPr algn="just"/>
            <a:endParaRPr lang="en-US" dirty="0">
              <a:solidFill>
                <a:schemeClr val="tx1"/>
              </a:solidFill>
            </a:endParaRPr>
          </a:p>
          <a:p>
            <a:pPr algn="just"/>
            <a:r>
              <a:rPr lang="en-US" u="sng" dirty="0">
                <a:solidFill>
                  <a:schemeClr val="tx1"/>
                </a:solidFill>
              </a:rPr>
              <a:t>To engage participants </a:t>
            </a:r>
            <a:r>
              <a:rPr lang="en-US" dirty="0">
                <a:solidFill>
                  <a:schemeClr val="tx1"/>
                </a:solidFill>
              </a:rPr>
              <a:t>- Provide an opportunity for meeting participants to share how they prefer to receive information from the school. </a:t>
            </a:r>
          </a:p>
          <a:p>
            <a:pPr algn="just"/>
            <a:endParaRPr lang="en-US" dirty="0">
              <a:solidFill>
                <a:schemeClr val="tx1"/>
              </a:solidFill>
            </a:endParaRPr>
          </a:p>
        </p:txBody>
      </p:sp>
      <p:sp>
        <p:nvSpPr>
          <p:cNvPr id="4" name="Slide Number Placeholder 3">
            <a:extLst>
              <a:ext uri="{FF2B5EF4-FFF2-40B4-BE49-F238E27FC236}">
                <a16:creationId xmlns:a16="http://schemas.microsoft.com/office/drawing/2014/main" id="{57543B0F-936A-4F58-B51A-607E7DA07C72}"/>
              </a:ext>
            </a:extLst>
          </p:cNvPr>
          <p:cNvSpPr>
            <a:spLocks noGrp="1"/>
          </p:cNvSpPr>
          <p:nvPr>
            <p:ph type="sldNum" sz="quarter" idx="5"/>
          </p:nvPr>
        </p:nvSpPr>
        <p:spPr/>
        <p:txBody>
          <a:bodyPr/>
          <a:lstStyle/>
          <a:p>
            <a:fld id="{B19ED8B0-BBEA-B347-8A91-457789113CA6}" type="slidenum">
              <a:rPr lang="en-US" smtClean="0"/>
              <a:t>10</a:t>
            </a:fld>
            <a:endParaRPr lang="en-US" dirty="0"/>
          </a:p>
        </p:txBody>
      </p:sp>
    </p:spTree>
    <p:extLst>
      <p:ext uri="{BB962C8B-B14F-4D97-AF65-F5344CB8AC3E}">
        <p14:creationId xmlns:p14="http://schemas.microsoft.com/office/powerpoint/2010/main" val="428585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rPr>
              <a:t>Note: </a:t>
            </a:r>
            <a:r>
              <a:rPr lang="en-US" b="0" u="none" dirty="0">
                <a:solidFill>
                  <a:schemeClr val="tx1"/>
                </a:solidFill>
              </a:rPr>
              <a:t>slides #10, #11, #12, and  #13 go together</a:t>
            </a:r>
          </a:p>
          <a:p>
            <a:pPr algn="just"/>
            <a:endParaRPr lang="en-US" dirty="0">
              <a:solidFill>
                <a:schemeClr val="tx1"/>
              </a:solidFil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Ensure the topic, Title I School-level PFEP is recorded in the meeting minutes.</a:t>
            </a:r>
          </a:p>
          <a:p>
            <a:pPr algn="just"/>
            <a:endParaRPr lang="en-US" dirty="0">
              <a:solidFill>
                <a:schemeClr val="tx1"/>
              </a:solidFill>
            </a:endParaRPr>
          </a:p>
          <a:p>
            <a:pPr algn="just"/>
            <a:r>
              <a:rPr lang="en-US" dirty="0">
                <a:solidFill>
                  <a:schemeClr val="tx1"/>
                </a:solidFill>
              </a:rPr>
              <a:t>At this time you may provide the opportunity for the ESSAC Chairperson to greet meeting participants and invite them to the next ESSAC Meeting. </a:t>
            </a:r>
            <a:r>
              <a:rPr lang="en-US" sz="1200" kern="1200" dirty="0">
                <a:solidFill>
                  <a:schemeClr val="tx1"/>
                </a:solidFill>
                <a:effectLst/>
                <a:latin typeface="+mn-lt"/>
                <a:ea typeface="+mn-ea"/>
                <a:cs typeface="+mn-cs"/>
              </a:rPr>
              <a:t>EESAC representative should inform meeting participants how they may access the EESAC calendar for upcoming meetings and provide information/directions for  virtual meetings, as applicable. </a:t>
            </a:r>
            <a:endParaRPr lang="en-US" dirty="0">
              <a:solidFill>
                <a:schemeClr val="tx1"/>
              </a:solidFill>
            </a:endParaRPr>
          </a:p>
        </p:txBody>
      </p:sp>
      <p:sp>
        <p:nvSpPr>
          <p:cNvPr id="4" name="Slide Number Placeholder 3">
            <a:extLst>
              <a:ext uri="{FF2B5EF4-FFF2-40B4-BE49-F238E27FC236}">
                <a16:creationId xmlns:a16="http://schemas.microsoft.com/office/drawing/2014/main" id="{9B444AA0-C937-4BA4-B39E-C6C0D8F62577}"/>
              </a:ext>
            </a:extLst>
          </p:cNvPr>
          <p:cNvSpPr>
            <a:spLocks noGrp="1"/>
          </p:cNvSpPr>
          <p:nvPr>
            <p:ph type="sldNum" sz="quarter" idx="5"/>
          </p:nvPr>
        </p:nvSpPr>
        <p:spPr/>
        <p:txBody>
          <a:bodyPr/>
          <a:lstStyle/>
          <a:p>
            <a:fld id="{B19ED8B0-BBEA-B347-8A91-457789113CA6}" type="slidenum">
              <a:rPr lang="en-US" smtClean="0"/>
              <a:t>11</a:t>
            </a:fld>
            <a:endParaRPr lang="en-US" dirty="0"/>
          </a:p>
        </p:txBody>
      </p:sp>
    </p:spTree>
    <p:extLst>
      <p:ext uri="{BB962C8B-B14F-4D97-AF65-F5344CB8AC3E}">
        <p14:creationId xmlns:p14="http://schemas.microsoft.com/office/powerpoint/2010/main" val="186667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rPr>
              <a:t>Note: </a:t>
            </a:r>
            <a:r>
              <a:rPr lang="en-US" b="0" u="none" dirty="0">
                <a:solidFill>
                  <a:schemeClr val="tx1"/>
                </a:solidFill>
              </a:rPr>
              <a:t>slides #10, #11, #12, and  #13 go together</a:t>
            </a:r>
          </a:p>
          <a:p>
            <a:pPr algn="just"/>
            <a:endParaRPr lang="en-US" dirty="0">
              <a:solidFill>
                <a:schemeClr val="tx1"/>
              </a:solidFil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Ensure the topic, Title I School-level PFEP is recorded in the meeting minutes.</a:t>
            </a:r>
          </a:p>
          <a:p>
            <a:pPr algn="just"/>
            <a:endParaRPr lang="en-US" dirty="0">
              <a:solidFill>
                <a:schemeClr val="tx1"/>
              </a:solidFill>
            </a:endParaRPr>
          </a:p>
          <a:p>
            <a:pPr algn="just"/>
            <a:r>
              <a:rPr lang="en-US" dirty="0">
                <a:solidFill>
                  <a:schemeClr val="tx1"/>
                </a:solidFill>
              </a:rPr>
              <a:t>You may ask for the ESSAC Chairperson to greet meeting participants and invite them to the next ESSAC Meeting. </a:t>
            </a:r>
            <a:r>
              <a:rPr lang="en-US" sz="1200" kern="1200" dirty="0">
                <a:solidFill>
                  <a:schemeClr val="tx1"/>
                </a:solidFill>
                <a:effectLst/>
                <a:latin typeface="+mn-lt"/>
                <a:ea typeface="+mn-ea"/>
                <a:cs typeface="+mn-cs"/>
              </a:rPr>
              <a:t>EESAC representative should inform meeting participants how they may access the EESAC calendar for upcoming meetings and provide information/directions for  virtual meetings, as applicable. </a:t>
            </a:r>
            <a:endParaRPr lang="en-US" dirty="0">
              <a:solidFill>
                <a:schemeClr val="tx1"/>
              </a:solidFill>
            </a:endParaRPr>
          </a:p>
        </p:txBody>
      </p:sp>
      <p:sp>
        <p:nvSpPr>
          <p:cNvPr id="4" name="Slide Number Placeholder 3">
            <a:extLst>
              <a:ext uri="{FF2B5EF4-FFF2-40B4-BE49-F238E27FC236}">
                <a16:creationId xmlns:a16="http://schemas.microsoft.com/office/drawing/2014/main" id="{2F3624BC-D1E2-4434-B700-DEFB2F9F2CA8}"/>
              </a:ext>
            </a:extLst>
          </p:cNvPr>
          <p:cNvSpPr>
            <a:spLocks noGrp="1"/>
          </p:cNvSpPr>
          <p:nvPr>
            <p:ph type="sldNum" sz="quarter" idx="5"/>
          </p:nvPr>
        </p:nvSpPr>
        <p:spPr/>
        <p:txBody>
          <a:bodyPr/>
          <a:lstStyle/>
          <a:p>
            <a:fld id="{B19ED8B0-BBEA-B347-8A91-457789113CA6}" type="slidenum">
              <a:rPr lang="en-US" smtClean="0"/>
              <a:t>12</a:t>
            </a:fld>
            <a:endParaRPr lang="en-US" dirty="0"/>
          </a:p>
        </p:txBody>
      </p:sp>
    </p:spTree>
    <p:extLst>
      <p:ext uri="{BB962C8B-B14F-4D97-AF65-F5344CB8AC3E}">
        <p14:creationId xmlns:p14="http://schemas.microsoft.com/office/powerpoint/2010/main" val="185869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rPr>
              <a:t>Note: </a:t>
            </a:r>
            <a:r>
              <a:rPr lang="en-US" b="0" u="none" dirty="0">
                <a:solidFill>
                  <a:schemeClr val="tx1"/>
                </a:solidFill>
              </a:rPr>
              <a:t>slides #10, #11, #12, and  #13 go together</a:t>
            </a:r>
          </a:p>
          <a:p>
            <a:pPr algn="just"/>
            <a:endParaRPr lang="en-US" dirty="0">
              <a:solidFill>
                <a:schemeClr val="tx1"/>
              </a:solidFil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Ensure the topic, Title I School-level PFEP is recorded in the meeting minutes.</a:t>
            </a:r>
          </a:p>
          <a:p>
            <a:pPr algn="just"/>
            <a:endParaRPr lang="en-US" u="sng" dirty="0">
              <a:solidFill>
                <a:schemeClr val="tx1"/>
              </a:solidFill>
            </a:endParaRPr>
          </a:p>
          <a:p>
            <a:pPr algn="just"/>
            <a:r>
              <a:rPr lang="en-US" u="sng" dirty="0">
                <a:solidFill>
                  <a:schemeClr val="tx1"/>
                </a:solidFill>
              </a:rPr>
              <a:t>To engage participants </a:t>
            </a:r>
            <a:r>
              <a:rPr lang="en-US" dirty="0">
                <a:solidFill>
                  <a:schemeClr val="tx1"/>
                </a:solidFill>
              </a:rPr>
              <a:t>- Schools may share the new platform Schoology iStation, with meeting participants . You may take this opportunity to survey meeting participants to inquire if they have assisted their children with utilizing this platform.</a:t>
            </a:r>
          </a:p>
        </p:txBody>
      </p:sp>
      <p:sp>
        <p:nvSpPr>
          <p:cNvPr id="4" name="Slide Number Placeholder 3">
            <a:extLst>
              <a:ext uri="{FF2B5EF4-FFF2-40B4-BE49-F238E27FC236}">
                <a16:creationId xmlns:a16="http://schemas.microsoft.com/office/drawing/2014/main" id="{95C5797F-26D1-4CF8-96F3-17EA23C6600B}"/>
              </a:ext>
            </a:extLst>
          </p:cNvPr>
          <p:cNvSpPr>
            <a:spLocks noGrp="1"/>
          </p:cNvSpPr>
          <p:nvPr>
            <p:ph type="sldNum" sz="quarter" idx="5"/>
          </p:nvPr>
        </p:nvSpPr>
        <p:spPr/>
        <p:txBody>
          <a:bodyPr/>
          <a:lstStyle/>
          <a:p>
            <a:fld id="{B19ED8B0-BBEA-B347-8A91-457789113CA6}" type="slidenum">
              <a:rPr lang="en-US" smtClean="0"/>
              <a:t>13</a:t>
            </a:fld>
            <a:endParaRPr lang="en-US" dirty="0"/>
          </a:p>
        </p:txBody>
      </p:sp>
    </p:spTree>
    <p:extLst>
      <p:ext uri="{BB962C8B-B14F-4D97-AF65-F5344CB8AC3E}">
        <p14:creationId xmlns:p14="http://schemas.microsoft.com/office/powerpoint/2010/main" val="237681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rPr>
              <a:t>Note:</a:t>
            </a:r>
            <a:r>
              <a:rPr lang="en-US" dirty="0">
                <a:solidFill>
                  <a:schemeClr val="tx1"/>
                </a:solidFill>
              </a:rPr>
              <a:t> </a:t>
            </a:r>
            <a:r>
              <a:rPr lang="en-US" dirty="0"/>
              <a:t>Slides #14, #15, #16 and #17 go together</a:t>
            </a:r>
          </a:p>
          <a:p>
            <a:pPr algn="just"/>
            <a:endParaRPr lang="en-US" dirty="0"/>
          </a:p>
          <a:p>
            <a:pPr algn="just"/>
            <a:r>
              <a:rPr lang="en-US" dirty="0">
                <a:solidFill>
                  <a:schemeClr val="tx1"/>
                </a:solidFill>
              </a:rPr>
              <a:t>Remind meeting participants where they can view the SIP.</a:t>
            </a:r>
            <a:r>
              <a:rPr lang="en-US" dirty="0"/>
              <a:t>  </a:t>
            </a:r>
            <a:endParaRPr lang="en-US" dirty="0">
              <a:solidFill>
                <a:schemeClr val="tx1"/>
              </a:solidFill>
              <a:cs typeface="Calibri"/>
            </a:endParaRPr>
          </a:p>
        </p:txBody>
      </p:sp>
      <p:sp>
        <p:nvSpPr>
          <p:cNvPr id="4" name="Slide Number Placeholder 3">
            <a:extLst>
              <a:ext uri="{FF2B5EF4-FFF2-40B4-BE49-F238E27FC236}">
                <a16:creationId xmlns:a16="http://schemas.microsoft.com/office/drawing/2014/main" id="{859C2F9E-AD75-4EE0-8DED-9BD3BE39B61D}"/>
              </a:ext>
            </a:extLst>
          </p:cNvPr>
          <p:cNvSpPr>
            <a:spLocks noGrp="1"/>
          </p:cNvSpPr>
          <p:nvPr>
            <p:ph type="sldNum" sz="quarter" idx="5"/>
          </p:nvPr>
        </p:nvSpPr>
        <p:spPr/>
        <p:txBody>
          <a:bodyPr/>
          <a:lstStyle/>
          <a:p>
            <a:fld id="{B19ED8B0-BBEA-B347-8A91-457789113CA6}" type="slidenum">
              <a:rPr lang="en-US" smtClean="0"/>
              <a:t>14</a:t>
            </a:fld>
            <a:endParaRPr lang="en-US" dirty="0"/>
          </a:p>
        </p:txBody>
      </p:sp>
    </p:spTree>
    <p:extLst>
      <p:ext uri="{BB962C8B-B14F-4D97-AF65-F5344CB8AC3E}">
        <p14:creationId xmlns:p14="http://schemas.microsoft.com/office/powerpoint/2010/main" val="279803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dirty="0">
                <a:solidFill>
                  <a:schemeClr val="tx1"/>
                </a:solidFill>
              </a:rPr>
              <a:t>Note:</a:t>
            </a:r>
            <a:r>
              <a:rPr lang="en-US" dirty="0">
                <a:solidFill>
                  <a:schemeClr val="tx1"/>
                </a:solidFill>
              </a:rPr>
              <a:t> </a:t>
            </a:r>
            <a:r>
              <a:rPr lang="en-US" dirty="0"/>
              <a:t>Slides #14, #15, #16 and #17 go together</a:t>
            </a:r>
          </a:p>
          <a:p>
            <a:pPr algn="just">
              <a:defRP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2372B03-BA4C-4B0C-B8C5-6BC7FF261C64}"/>
              </a:ext>
            </a:extLst>
          </p:cNvPr>
          <p:cNvSpPr>
            <a:spLocks noGrp="1"/>
          </p:cNvSpPr>
          <p:nvPr>
            <p:ph type="sldNum" sz="quarter" idx="5"/>
          </p:nvPr>
        </p:nvSpPr>
        <p:spPr/>
        <p:txBody>
          <a:bodyPr/>
          <a:lstStyle/>
          <a:p>
            <a:fld id="{B19ED8B0-BBEA-B347-8A91-457789113CA6}" type="slidenum">
              <a:rPr lang="en-US" smtClean="0"/>
              <a:t>15</a:t>
            </a:fld>
            <a:endParaRPr lang="en-US" dirty="0"/>
          </a:p>
        </p:txBody>
      </p:sp>
    </p:spTree>
    <p:extLst>
      <p:ext uri="{BB962C8B-B14F-4D97-AF65-F5344CB8AC3E}">
        <p14:creationId xmlns:p14="http://schemas.microsoft.com/office/powerpoint/2010/main" val="427720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rPr>
              <a:t>Note: </a:t>
            </a:r>
            <a:r>
              <a:rPr lang="en-US" dirty="0"/>
              <a:t>Slides #14, </a:t>
            </a:r>
            <a:r>
              <a:rPr lang="en-US" b="0" u="none" dirty="0"/>
              <a:t>#15</a:t>
            </a:r>
            <a:r>
              <a:rPr lang="en-US" dirty="0"/>
              <a:t>, #16</a:t>
            </a:r>
            <a:r>
              <a:rPr lang="en-US" b="0" u="none" dirty="0"/>
              <a:t> and #</a:t>
            </a:r>
            <a:r>
              <a:rPr lang="en-US" dirty="0"/>
              <a:t>17 </a:t>
            </a:r>
            <a:r>
              <a:rPr lang="en-US" b="0" u="none" dirty="0"/>
              <a:t>go </a:t>
            </a:r>
            <a:r>
              <a:rPr lang="en-US" dirty="0"/>
              <a:t>together</a:t>
            </a:r>
            <a:endParaRPr lang="en-US" dirty="0">
              <a:cs typeface="Calibri"/>
            </a:endParaRPr>
          </a:p>
          <a:p>
            <a:pPr algn="just"/>
            <a:endParaRPr lang="en-US" dirty="0"/>
          </a:p>
          <a:p>
            <a:pPr algn="just"/>
            <a:endParaRPr lang="en-US" b="0" u="none" dirty="0"/>
          </a:p>
          <a:p>
            <a:pPr algn="just"/>
            <a:r>
              <a:rPr lang="en-US" u="sng" dirty="0">
                <a:solidFill>
                  <a:schemeClr val="tx1"/>
                </a:solidFill>
              </a:rPr>
              <a:t>To engage participants </a:t>
            </a:r>
            <a:r>
              <a:rPr lang="en-US" dirty="0">
                <a:solidFill>
                  <a:schemeClr val="tx1"/>
                </a:solidFill>
              </a:rPr>
              <a:t>- Allow the opportunity for meeting participants to provide input/feedback. You may ask questions based on the information discussed.</a:t>
            </a:r>
            <a:r>
              <a:rPr lang="en-US" dirty="0"/>
              <a:t> </a:t>
            </a:r>
            <a:endParaRPr lang="en-US" dirty="0">
              <a:solidFill>
                <a:schemeClr val="tx1"/>
              </a:solidFill>
              <a:cs typeface="Calibri"/>
            </a:endParaRPr>
          </a:p>
        </p:txBody>
      </p:sp>
      <p:sp>
        <p:nvSpPr>
          <p:cNvPr id="4" name="Slide Number Placeholder 3">
            <a:extLst>
              <a:ext uri="{FF2B5EF4-FFF2-40B4-BE49-F238E27FC236}">
                <a16:creationId xmlns:a16="http://schemas.microsoft.com/office/drawing/2014/main" id="{37B6E2BB-3E7A-436D-A448-B491F4CFAEE0}"/>
              </a:ext>
            </a:extLst>
          </p:cNvPr>
          <p:cNvSpPr>
            <a:spLocks noGrp="1"/>
          </p:cNvSpPr>
          <p:nvPr>
            <p:ph type="sldNum" sz="quarter" idx="5"/>
          </p:nvPr>
        </p:nvSpPr>
        <p:spPr/>
        <p:txBody>
          <a:bodyPr/>
          <a:lstStyle/>
          <a:p>
            <a:fld id="{B19ED8B0-BBEA-B347-8A91-457789113CA6}" type="slidenum">
              <a:rPr lang="en-US" smtClean="0"/>
              <a:t>16</a:t>
            </a:fld>
            <a:endParaRPr lang="en-US" dirty="0"/>
          </a:p>
        </p:txBody>
      </p:sp>
    </p:spTree>
    <p:extLst>
      <p:ext uri="{BB962C8B-B14F-4D97-AF65-F5344CB8AC3E}">
        <p14:creationId xmlns:p14="http://schemas.microsoft.com/office/powerpoint/2010/main" val="805177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u="none" dirty="0">
                <a:solidFill>
                  <a:schemeClr val="tx1"/>
                </a:solidFill>
              </a:rPr>
              <a:t>Note: </a:t>
            </a:r>
            <a:r>
              <a:rPr lang="en-US" dirty="0"/>
              <a:t>Slides #14, </a:t>
            </a:r>
            <a:r>
              <a:rPr lang="en-US" b="0" u="none" dirty="0"/>
              <a:t>#15</a:t>
            </a:r>
            <a:r>
              <a:rPr lang="en-US" dirty="0"/>
              <a:t>, #16 </a:t>
            </a:r>
            <a:r>
              <a:rPr lang="en-US" b="0" u="none" dirty="0"/>
              <a:t>and #</a:t>
            </a:r>
            <a:r>
              <a:rPr lang="en-US" dirty="0"/>
              <a:t>17</a:t>
            </a:r>
            <a:r>
              <a:rPr lang="en-US" b="0" u="none" dirty="0"/>
              <a:t> go together</a:t>
            </a:r>
            <a:endParaRPr lang="en-US" dirty="0"/>
          </a:p>
          <a:p>
            <a:pPr marL="0" marR="0" lvl="0" indent="0" algn="just" defTabSz="457200">
              <a:lnSpc>
                <a:spcPct val="100000"/>
              </a:lnSpc>
              <a:spcBef>
                <a:spcPts val="0"/>
              </a:spcBef>
              <a:spcAft>
                <a:spcPts val="0"/>
              </a:spcAft>
              <a:buClrTx/>
              <a:buSzTx/>
              <a:buFontTx/>
              <a:buNone/>
              <a:tabLst/>
              <a:defRPr/>
            </a:pPr>
            <a:endParaRPr lang="en-US" b="0" u="none" dirty="0"/>
          </a:p>
          <a:p>
            <a:pPr algn="just"/>
            <a:endParaRPr lang="en-US" dirty="0">
              <a:solidFill>
                <a:schemeClr val="tx1"/>
              </a:solidFill>
            </a:endParaRPr>
          </a:p>
          <a:p>
            <a:pPr algn="just"/>
            <a:r>
              <a:rPr lang="en-US" u="sng" dirty="0">
                <a:solidFill>
                  <a:schemeClr val="tx1"/>
                </a:solidFill>
              </a:rPr>
              <a:t>To engage participants </a:t>
            </a:r>
            <a:r>
              <a:rPr lang="en-US" dirty="0">
                <a:solidFill>
                  <a:schemeClr val="tx1"/>
                </a:solidFill>
              </a:rPr>
              <a:t>- Allow the opportunity for meeting participants to provide input/feedback. You may ask questions based on the information discussed.</a:t>
            </a:r>
            <a:r>
              <a:rPr lang="en-US" dirty="0"/>
              <a:t> </a:t>
            </a:r>
            <a:endParaRPr lang="en-US" dirty="0">
              <a:solidFill>
                <a:schemeClr val="tx1"/>
              </a:solidFill>
              <a:cs typeface="Calibri"/>
            </a:endParaRPr>
          </a:p>
        </p:txBody>
      </p:sp>
      <p:sp>
        <p:nvSpPr>
          <p:cNvPr id="4" name="Slide Number Placeholder 3">
            <a:extLst>
              <a:ext uri="{FF2B5EF4-FFF2-40B4-BE49-F238E27FC236}">
                <a16:creationId xmlns:a16="http://schemas.microsoft.com/office/drawing/2014/main" id="{E0AB4A12-4265-46F9-B2DD-141FB068C61D}"/>
              </a:ext>
            </a:extLst>
          </p:cNvPr>
          <p:cNvSpPr>
            <a:spLocks noGrp="1"/>
          </p:cNvSpPr>
          <p:nvPr>
            <p:ph type="sldNum" sz="quarter" idx="5"/>
          </p:nvPr>
        </p:nvSpPr>
        <p:spPr/>
        <p:txBody>
          <a:bodyPr/>
          <a:lstStyle/>
          <a:p>
            <a:fld id="{B19ED8B0-BBEA-B347-8A91-457789113CA6}" type="slidenum">
              <a:rPr lang="en-US" smtClean="0"/>
              <a:t>17</a:t>
            </a:fld>
            <a:endParaRPr lang="en-US" dirty="0"/>
          </a:p>
        </p:txBody>
      </p:sp>
    </p:spTree>
    <p:extLst>
      <p:ext uri="{BB962C8B-B14F-4D97-AF65-F5344CB8AC3E}">
        <p14:creationId xmlns:p14="http://schemas.microsoft.com/office/powerpoint/2010/main" val="35329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rPr>
              <a:t>To engage participants </a:t>
            </a:r>
            <a:r>
              <a:rPr lang="en-US" dirty="0">
                <a:solidFill>
                  <a:schemeClr val="tx1"/>
                </a:solidFill>
              </a:rPr>
              <a:t>– Access the School-Parent Compact using the link and review/discuss the School-Parent Compact with participants and allow time for feedback/comments.</a:t>
            </a:r>
          </a:p>
        </p:txBody>
      </p:sp>
      <p:sp>
        <p:nvSpPr>
          <p:cNvPr id="4" name="Slide Number Placeholder 3">
            <a:extLst>
              <a:ext uri="{FF2B5EF4-FFF2-40B4-BE49-F238E27FC236}">
                <a16:creationId xmlns:a16="http://schemas.microsoft.com/office/drawing/2014/main" id="{98BD525F-22F5-4D38-90BE-E36B9034C94C}"/>
              </a:ext>
            </a:extLst>
          </p:cNvPr>
          <p:cNvSpPr>
            <a:spLocks noGrp="1"/>
          </p:cNvSpPr>
          <p:nvPr>
            <p:ph type="sldNum" sz="quarter" idx="5"/>
          </p:nvPr>
        </p:nvSpPr>
        <p:spPr/>
        <p:txBody>
          <a:bodyPr/>
          <a:lstStyle/>
          <a:p>
            <a:fld id="{B19ED8B0-BBEA-B347-8A91-457789113CA6}" type="slidenum">
              <a:rPr lang="en-US" smtClean="0"/>
              <a:t>18</a:t>
            </a:fld>
            <a:endParaRPr lang="en-US" dirty="0"/>
          </a:p>
        </p:txBody>
      </p:sp>
    </p:spTree>
    <p:extLst>
      <p:ext uri="{BB962C8B-B14F-4D97-AF65-F5344CB8AC3E}">
        <p14:creationId xmlns:p14="http://schemas.microsoft.com/office/powerpoint/2010/main" val="118452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rPr>
              <a:t>Note: </a:t>
            </a:r>
            <a:r>
              <a:rPr lang="en-US" b="0" u="none" dirty="0">
                <a:solidFill>
                  <a:schemeClr val="tx1"/>
                </a:solidFill>
              </a:rPr>
              <a:t>Slides #</a:t>
            </a:r>
            <a:r>
              <a:rPr lang="en-US" dirty="0"/>
              <a:t>19</a:t>
            </a:r>
            <a:r>
              <a:rPr lang="en-US" b="0" u="none" dirty="0">
                <a:solidFill>
                  <a:schemeClr val="tx1"/>
                </a:solidFill>
              </a:rPr>
              <a:t> and #</a:t>
            </a:r>
            <a:r>
              <a:rPr lang="en-US" dirty="0"/>
              <a:t>20</a:t>
            </a:r>
            <a:r>
              <a:rPr lang="en-US" b="0" u="none" dirty="0">
                <a:solidFill>
                  <a:schemeClr val="tx1"/>
                </a:solidFill>
              </a:rPr>
              <a:t> go together.</a:t>
            </a:r>
          </a:p>
          <a:p>
            <a:pPr algn="just"/>
            <a:endParaRPr lang="en-US" b="1" u="none" dirty="0">
              <a:solidFill>
                <a:schemeClr val="tx1"/>
              </a:solidFill>
            </a:endParaRPr>
          </a:p>
          <a:p>
            <a:pPr algn="just"/>
            <a:r>
              <a:rPr lang="en-US" u="sng" dirty="0">
                <a:solidFill>
                  <a:schemeClr val="tx1"/>
                </a:solidFill>
              </a:rPr>
              <a:t>To engage participants </a:t>
            </a:r>
            <a:r>
              <a:rPr lang="en-US" dirty="0">
                <a:solidFill>
                  <a:schemeClr val="tx1"/>
                </a:solidFill>
              </a:rPr>
              <a:t>– Survey parents regarding their input on how to best collaborate with the school.</a:t>
            </a:r>
            <a:endParaRPr lang="en-US" dirty="0">
              <a:solidFill>
                <a:schemeClr val="tx1"/>
              </a:solidFill>
              <a:cs typeface="Calibri"/>
            </a:endParaRPr>
          </a:p>
          <a:p>
            <a:pPr algn="just"/>
            <a:endParaRPr lang="en-US" dirty="0">
              <a:solidFill>
                <a:schemeClr val="tx1"/>
              </a:solidFill>
            </a:endParaRPr>
          </a:p>
          <a:p>
            <a:pPr algn="just"/>
            <a:r>
              <a:rPr lang="en-US" dirty="0">
                <a:solidFill>
                  <a:schemeClr val="tx1"/>
                </a:solidFill>
              </a:rPr>
              <a:t>Inform meeting participants of the method the school will utilize to inform parents/families of upcoming meetings, etc. Describe how meeting notices/invites (including virtual meetings) will be sent/made available to parents/families. Describe how the school will keep all parents informed, specifically parents who may be unable to attend virtual/in person meetings (ex. archived virtual meetings).</a:t>
            </a:r>
            <a:endParaRPr lang="en-US" dirty="0">
              <a:solidFill>
                <a:schemeClr val="tx1"/>
              </a:solidFill>
              <a:cs typeface="Calibri"/>
            </a:endParaRPr>
          </a:p>
        </p:txBody>
      </p:sp>
      <p:sp>
        <p:nvSpPr>
          <p:cNvPr id="4" name="Slide Number Placeholder 3">
            <a:extLst>
              <a:ext uri="{FF2B5EF4-FFF2-40B4-BE49-F238E27FC236}">
                <a16:creationId xmlns:a16="http://schemas.microsoft.com/office/drawing/2014/main" id="{D8AF947F-007D-4095-B0AD-8792C39B8316}"/>
              </a:ext>
            </a:extLst>
          </p:cNvPr>
          <p:cNvSpPr>
            <a:spLocks noGrp="1"/>
          </p:cNvSpPr>
          <p:nvPr>
            <p:ph type="sldNum" sz="quarter" idx="5"/>
          </p:nvPr>
        </p:nvSpPr>
        <p:spPr/>
        <p:txBody>
          <a:bodyPr/>
          <a:lstStyle/>
          <a:p>
            <a:fld id="{B19ED8B0-BBEA-B347-8A91-457789113CA6}" type="slidenum">
              <a:rPr lang="en-US" smtClean="0"/>
              <a:t>19</a:t>
            </a:fld>
            <a:endParaRPr lang="en-US" dirty="0"/>
          </a:p>
        </p:txBody>
      </p:sp>
    </p:spTree>
    <p:extLst>
      <p:ext uri="{BB962C8B-B14F-4D97-AF65-F5344CB8AC3E}">
        <p14:creationId xmlns:p14="http://schemas.microsoft.com/office/powerpoint/2010/main" val="325512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rPr>
              <a:t>Note</a:t>
            </a:r>
            <a:r>
              <a:rPr lang="en-US" dirty="0">
                <a:solidFill>
                  <a:schemeClr val="tx1"/>
                </a:solidFill>
              </a:rPr>
              <a:t>: Slide #1, #2, and #3 (2 slides per page) should be printed and placed in folder VI.3 with the meeting flyer in multiple languages, with the access and accommodations disclaimer, and the attendance records (in corresponding month) of the Title I School-level Compliance Filing system.</a:t>
            </a:r>
          </a:p>
          <a:p>
            <a:pPr algn="just"/>
            <a:endParaRPr lang="en-US" dirty="0">
              <a:solidFill>
                <a:schemeClr val="tx1"/>
              </a:solidFill>
            </a:endParaRPr>
          </a:p>
          <a:p>
            <a:pPr algn="just"/>
            <a:r>
              <a:rPr lang="en-US" u="sng" dirty="0">
                <a:solidFill>
                  <a:schemeClr val="tx1"/>
                </a:solidFill>
              </a:rPr>
              <a:t>To engage participants </a:t>
            </a:r>
            <a:r>
              <a:rPr lang="en-US" dirty="0">
                <a:solidFill>
                  <a:schemeClr val="tx1"/>
                </a:solidFill>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A441DA80-9339-48C6-A0CB-1654D4EB764B}"/>
              </a:ext>
            </a:extLst>
          </p:cNvPr>
          <p:cNvSpPr>
            <a:spLocks noGrp="1"/>
          </p:cNvSpPr>
          <p:nvPr>
            <p:ph type="sldNum" sz="quarter" idx="5"/>
          </p:nvPr>
        </p:nvSpPr>
        <p:spPr/>
        <p:txBody>
          <a:bodyPr/>
          <a:lstStyle/>
          <a:p>
            <a:fld id="{B19ED8B0-BBEA-B347-8A91-457789113CA6}" type="slidenum">
              <a:rPr lang="en-US" smtClean="0"/>
              <a:t>2</a:t>
            </a:fld>
            <a:endParaRPr lang="en-US" dirty="0"/>
          </a:p>
        </p:txBody>
      </p:sp>
    </p:spTree>
    <p:extLst>
      <p:ext uri="{BB962C8B-B14F-4D97-AF65-F5344CB8AC3E}">
        <p14:creationId xmlns:p14="http://schemas.microsoft.com/office/powerpoint/2010/main" val="100874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rPr>
              <a:t>Note: </a:t>
            </a:r>
            <a:r>
              <a:rPr lang="en-US" b="0" u="none" dirty="0">
                <a:solidFill>
                  <a:schemeClr val="tx1"/>
                </a:solidFill>
              </a:rPr>
              <a:t>Slides #</a:t>
            </a:r>
            <a:r>
              <a:rPr lang="en-US" dirty="0"/>
              <a:t>19</a:t>
            </a:r>
            <a:r>
              <a:rPr lang="en-US" b="0" u="none" dirty="0">
                <a:solidFill>
                  <a:schemeClr val="tx1"/>
                </a:solidFill>
              </a:rPr>
              <a:t> and #</a:t>
            </a:r>
            <a:r>
              <a:rPr lang="en-US" dirty="0"/>
              <a:t>20</a:t>
            </a:r>
            <a:r>
              <a:rPr lang="en-US" b="0" u="none" dirty="0">
                <a:solidFill>
                  <a:schemeClr val="tx1"/>
                </a:solidFill>
              </a:rPr>
              <a:t> go together.</a:t>
            </a:r>
          </a:p>
          <a:p>
            <a:pPr algn="just"/>
            <a:endParaRPr lang="en-US" b="1" u="none" dirty="0">
              <a:solidFill>
                <a:schemeClr val="tx1"/>
              </a:solidFill>
            </a:endParaRPr>
          </a:p>
          <a:p>
            <a:pPr algn="just"/>
            <a:r>
              <a:rPr lang="en-US" u="sng" dirty="0">
                <a:solidFill>
                  <a:schemeClr val="tx1"/>
                </a:solidFill>
              </a:rPr>
              <a:t>To engage participants </a:t>
            </a:r>
            <a:r>
              <a:rPr lang="en-US" u="none" dirty="0">
                <a:solidFill>
                  <a:schemeClr val="tx1"/>
                </a:solidFill>
              </a:rPr>
              <a:t>– Open the floor for nominations to service as DAC/PAC Representatives for your school.</a:t>
            </a:r>
            <a:r>
              <a:rPr lang="en-US" dirty="0"/>
              <a:t> </a:t>
            </a:r>
            <a:endParaRPr lang="en-US" u="none" dirty="0">
              <a:solidFill>
                <a:schemeClr val="tx1"/>
              </a:solidFill>
              <a:cs typeface="Calibri"/>
            </a:endParaRPr>
          </a:p>
          <a:p>
            <a:pPr algn="just"/>
            <a:endParaRPr lang="en-US" dirty="0">
              <a:solidFill>
                <a:schemeClr val="tx1"/>
              </a:solidFill>
            </a:endParaRPr>
          </a:p>
          <a:p>
            <a:pPr algn="just"/>
            <a:r>
              <a:rPr lang="en-US" dirty="0">
                <a:solidFill>
                  <a:schemeClr val="tx1"/>
                </a:solidFill>
              </a:rPr>
              <a:t>Inform meeting participants that the Title I District Advisory Council and Parent Advisory Council Meetings will be conducted virtually.</a:t>
            </a:r>
            <a:r>
              <a:rPr lang="en-US" dirty="0"/>
              <a:t> </a:t>
            </a:r>
            <a:r>
              <a:rPr lang="en-US" dirty="0">
                <a:solidFill>
                  <a:schemeClr val="tx1"/>
                </a:solidFill>
              </a:rPr>
              <a:t> Additional information regarding the Title I DAC and PAC meetings will be forthcoming. Encourage meeting participants to visit the Title I Website for additional information regarding the Title I DAC and PAC.</a:t>
            </a:r>
            <a:endParaRPr lang="en-US" dirty="0">
              <a:solidFill>
                <a:schemeClr val="tx1"/>
              </a:solidFill>
              <a:cs typeface="Calibri"/>
            </a:endParaRPr>
          </a:p>
        </p:txBody>
      </p:sp>
      <p:sp>
        <p:nvSpPr>
          <p:cNvPr id="4" name="Slide Number Placeholder 3">
            <a:extLst>
              <a:ext uri="{FF2B5EF4-FFF2-40B4-BE49-F238E27FC236}">
                <a16:creationId xmlns:a16="http://schemas.microsoft.com/office/drawing/2014/main" id="{14E77B19-CCD8-48FF-95A7-D2F07454C174}"/>
              </a:ext>
            </a:extLst>
          </p:cNvPr>
          <p:cNvSpPr>
            <a:spLocks noGrp="1"/>
          </p:cNvSpPr>
          <p:nvPr>
            <p:ph type="sldNum" sz="quarter" idx="5"/>
          </p:nvPr>
        </p:nvSpPr>
        <p:spPr/>
        <p:txBody>
          <a:bodyPr/>
          <a:lstStyle/>
          <a:p>
            <a:fld id="{B19ED8B0-BBEA-B347-8A91-457789113CA6}" type="slidenum">
              <a:rPr lang="en-US" smtClean="0"/>
              <a:t>20</a:t>
            </a:fld>
            <a:endParaRPr lang="en-US" dirty="0"/>
          </a:p>
        </p:txBody>
      </p:sp>
    </p:spTree>
    <p:extLst>
      <p:ext uri="{BB962C8B-B14F-4D97-AF65-F5344CB8AC3E}">
        <p14:creationId xmlns:p14="http://schemas.microsoft.com/office/powerpoint/2010/main" val="1413436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Inform meeting participants how each Parents Right-to-Know communication will be provided by the school.  </a:t>
            </a:r>
          </a:p>
        </p:txBody>
      </p:sp>
      <p:sp>
        <p:nvSpPr>
          <p:cNvPr id="4" name="Slide Number Placeholder 3">
            <a:extLst>
              <a:ext uri="{FF2B5EF4-FFF2-40B4-BE49-F238E27FC236}">
                <a16:creationId xmlns:a16="http://schemas.microsoft.com/office/drawing/2014/main" id="{956B0F33-3D2F-400B-BD15-123FBCF90D6E}"/>
              </a:ext>
            </a:extLst>
          </p:cNvPr>
          <p:cNvSpPr>
            <a:spLocks noGrp="1"/>
          </p:cNvSpPr>
          <p:nvPr>
            <p:ph type="sldNum" sz="quarter" idx="5"/>
          </p:nvPr>
        </p:nvSpPr>
        <p:spPr/>
        <p:txBody>
          <a:bodyPr/>
          <a:lstStyle/>
          <a:p>
            <a:fld id="{B19ED8B0-BBEA-B347-8A91-457789113CA6}" type="slidenum">
              <a:rPr lang="en-US" smtClean="0"/>
              <a:t>21</a:t>
            </a:fld>
            <a:endParaRPr lang="en-US" dirty="0"/>
          </a:p>
        </p:txBody>
      </p:sp>
    </p:spTree>
    <p:extLst>
      <p:ext uri="{BB962C8B-B14F-4D97-AF65-F5344CB8AC3E}">
        <p14:creationId xmlns:p14="http://schemas.microsoft.com/office/powerpoint/2010/main" val="14411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rPr>
              <a:t>Note:</a:t>
            </a:r>
            <a:r>
              <a:rPr lang="en-US" dirty="0">
                <a:solidFill>
                  <a:schemeClr val="tx1"/>
                </a:solidFill>
              </a:rPr>
              <a:t> Schools should only include the federal programs available at their school. Describe how the school will coordinate and integrate parent and family engagement programs and activities with each Federal Program, as applicable. </a:t>
            </a:r>
          </a:p>
          <a:p>
            <a:endParaRPr lang="en-US" dirty="0"/>
          </a:p>
        </p:txBody>
      </p:sp>
      <p:sp>
        <p:nvSpPr>
          <p:cNvPr id="4" name="Slide Number Placeholder 3">
            <a:extLst>
              <a:ext uri="{FF2B5EF4-FFF2-40B4-BE49-F238E27FC236}">
                <a16:creationId xmlns:a16="http://schemas.microsoft.com/office/drawing/2014/main" id="{44223DE9-68EC-4C42-9370-BC112249B406}"/>
              </a:ext>
            </a:extLst>
          </p:cNvPr>
          <p:cNvSpPr>
            <a:spLocks noGrp="1"/>
          </p:cNvSpPr>
          <p:nvPr>
            <p:ph type="sldNum" sz="quarter" idx="5"/>
          </p:nvPr>
        </p:nvSpPr>
        <p:spPr/>
        <p:txBody>
          <a:bodyPr/>
          <a:lstStyle/>
          <a:p>
            <a:fld id="{B19ED8B0-BBEA-B347-8A91-457789113CA6}" type="slidenum">
              <a:rPr lang="en-US" smtClean="0"/>
              <a:t>22</a:t>
            </a:fld>
            <a:endParaRPr lang="en-US" dirty="0"/>
          </a:p>
        </p:txBody>
      </p:sp>
    </p:spTree>
    <p:extLst>
      <p:ext uri="{BB962C8B-B14F-4D97-AF65-F5344CB8AC3E}">
        <p14:creationId xmlns:p14="http://schemas.microsoft.com/office/powerpoint/2010/main" val="25938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Encourage meeting participants to complete and submit the 2022-2023 Title I School-level Parent and Family Engagement Survey. Inform parents/families how they may gain access to the survey in multiple languages and the method for the submission of the survey.  Share link to survey on the school’s website. Have paper surveys available for participants to complete.</a:t>
            </a:r>
          </a:p>
          <a:p>
            <a:pPr algn="just"/>
            <a:endParaRPr lang="en-US" b="1" dirty="0">
              <a:solidFill>
                <a:schemeClr val="tx1"/>
              </a:solidFill>
              <a:latin typeface="Arial" panose="020B0604020202020204" pitchFamily="34" charset="0"/>
              <a:cs typeface="Arial" panose="020B0604020202020204" pitchFamily="34" charset="0"/>
            </a:endParaRPr>
          </a:p>
          <a:p>
            <a:pPr algn="just"/>
            <a:r>
              <a:rPr lang="en-US" b="1" dirty="0">
                <a:solidFill>
                  <a:schemeClr val="tx1"/>
                </a:solidFill>
                <a:latin typeface="Arial" panose="020B0604020202020204" pitchFamily="34" charset="0"/>
                <a:cs typeface="Arial" panose="020B0604020202020204" pitchFamily="34" charset="0"/>
              </a:rPr>
              <a:t>Note: </a:t>
            </a:r>
            <a:r>
              <a:rPr lang="en-US" b="0" dirty="0">
                <a:solidFill>
                  <a:schemeClr val="tx1"/>
                </a:solidFill>
                <a:latin typeface="Arial" panose="020B0604020202020204" pitchFamily="34" charset="0"/>
                <a:cs typeface="Arial" panose="020B0604020202020204" pitchFamily="34" charset="0"/>
              </a:rPr>
              <a:t>The</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CIS/CLS (or School-level Compliance Facilitator in the absence of a CIS/CLS) will complete Compilation of Survey Results using template from Title I Collaboration Site – Folder VI.4.</a:t>
            </a:r>
            <a:endParaRPr lang="en-US" dirty="0">
              <a:solidFill>
                <a:schemeClr val="tx1"/>
              </a:solidFill>
            </a:endParaRPr>
          </a:p>
        </p:txBody>
      </p:sp>
      <p:sp>
        <p:nvSpPr>
          <p:cNvPr id="4" name="Slide Number Placeholder 3">
            <a:extLst>
              <a:ext uri="{FF2B5EF4-FFF2-40B4-BE49-F238E27FC236}">
                <a16:creationId xmlns:a16="http://schemas.microsoft.com/office/drawing/2014/main" id="{2686C15F-E506-4A01-938C-8AEEE2D28045}"/>
              </a:ext>
            </a:extLst>
          </p:cNvPr>
          <p:cNvSpPr>
            <a:spLocks noGrp="1"/>
          </p:cNvSpPr>
          <p:nvPr>
            <p:ph type="sldNum" sz="quarter" idx="5"/>
          </p:nvPr>
        </p:nvSpPr>
        <p:spPr/>
        <p:txBody>
          <a:bodyPr/>
          <a:lstStyle/>
          <a:p>
            <a:fld id="{B19ED8B0-BBEA-B347-8A91-457789113CA6}" type="slidenum">
              <a:rPr lang="en-US" smtClean="0"/>
              <a:t>23</a:t>
            </a:fld>
            <a:endParaRPr lang="en-US" dirty="0"/>
          </a:p>
        </p:txBody>
      </p:sp>
    </p:spTree>
    <p:extLst>
      <p:ext uri="{BB962C8B-B14F-4D97-AF65-F5344CB8AC3E}">
        <p14:creationId xmlns:p14="http://schemas.microsoft.com/office/powerpoint/2010/main" val="409345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kern="1200" dirty="0">
                <a:solidFill>
                  <a:schemeClr val="tx1"/>
                </a:solidFill>
                <a:effectLst/>
                <a:latin typeface="+mn-lt"/>
                <a:ea typeface="+mn-ea"/>
                <a:cs typeface="+mn-cs"/>
              </a:rPr>
              <a:t>An administrator will </a:t>
            </a:r>
            <a:r>
              <a:rPr lang="en-US" sz="1200" kern="1200" dirty="0">
                <a:solidFill>
                  <a:schemeClr val="tx1"/>
                </a:solidFill>
                <a:effectLst/>
                <a:latin typeface="Arial" panose="020B0604020202020204" pitchFamily="34" charset="0"/>
                <a:ea typeface="+mn-ea"/>
                <a:cs typeface="Arial" panose="020B0604020202020204" pitchFamily="34" charset="0"/>
              </a:rPr>
              <a:t>i</a:t>
            </a:r>
            <a:r>
              <a:rPr lang="en-US" dirty="0">
                <a:solidFill>
                  <a:schemeClr val="tx1"/>
                </a:solidFill>
                <a:latin typeface="Arial" panose="020B0604020202020204" pitchFamily="34" charset="0"/>
                <a:cs typeface="Arial" panose="020B0604020202020204" pitchFamily="34" charset="0"/>
              </a:rPr>
              <a:t>nclude an overview of the Consultation and Complaint Procedures at the school as stipulated in the Title I Consultation and Complaint Procedures </a:t>
            </a:r>
            <a:r>
              <a:rPr lang="en-US" dirty="0">
                <a:solidFill>
                  <a:srgbClr val="C00000"/>
                </a:solidFill>
                <a:highlight>
                  <a:srgbClr val="FFFF00"/>
                </a:highlight>
                <a:latin typeface="Arial" panose="020B0604020202020204" pitchFamily="34" charset="0"/>
                <a:cs typeface="Arial" panose="020B0604020202020204" pitchFamily="34" charset="0"/>
              </a:rPr>
              <a:t>(See page 14-16 of the 2022-2023 Title I Handbook).</a:t>
            </a: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0CD04D-DA3F-42B3-980A-6E13E5908313}"/>
              </a:ext>
            </a:extLst>
          </p:cNvPr>
          <p:cNvSpPr>
            <a:spLocks noGrp="1"/>
          </p:cNvSpPr>
          <p:nvPr>
            <p:ph type="sldNum" sz="quarter" idx="5"/>
          </p:nvPr>
        </p:nvSpPr>
        <p:spPr/>
        <p:txBody>
          <a:bodyPr/>
          <a:lstStyle/>
          <a:p>
            <a:fld id="{B19ED8B0-BBEA-B347-8A91-457789113CA6}" type="slidenum">
              <a:rPr lang="en-US" smtClean="0"/>
              <a:t>24</a:t>
            </a:fld>
            <a:endParaRPr lang="en-US" dirty="0"/>
          </a:p>
        </p:txBody>
      </p:sp>
    </p:spTree>
    <p:extLst>
      <p:ext uri="{BB962C8B-B14F-4D97-AF65-F5344CB8AC3E}">
        <p14:creationId xmlns:p14="http://schemas.microsoft.com/office/powerpoint/2010/main" val="156200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Allow school staff to greet parents/families. Encourage school staff to insert pictures so parents and families may be able to view this presentation later if archived, and for easier identification of relevant staff.</a:t>
            </a:r>
          </a:p>
        </p:txBody>
      </p:sp>
      <p:sp>
        <p:nvSpPr>
          <p:cNvPr id="4" name="Slide Number Placeholder 3">
            <a:extLst>
              <a:ext uri="{FF2B5EF4-FFF2-40B4-BE49-F238E27FC236}">
                <a16:creationId xmlns:a16="http://schemas.microsoft.com/office/drawing/2014/main" id="{9164815E-CD6A-4966-9675-10114BB811F5}"/>
              </a:ext>
            </a:extLst>
          </p:cNvPr>
          <p:cNvSpPr>
            <a:spLocks noGrp="1"/>
          </p:cNvSpPr>
          <p:nvPr>
            <p:ph type="sldNum" sz="quarter" idx="5"/>
          </p:nvPr>
        </p:nvSpPr>
        <p:spPr/>
        <p:txBody>
          <a:bodyPr/>
          <a:lstStyle/>
          <a:p>
            <a:fld id="{B19ED8B0-BBEA-B347-8A91-457789113CA6}" type="slidenum">
              <a:rPr lang="en-US" smtClean="0"/>
              <a:t>25</a:t>
            </a:fld>
            <a:endParaRPr lang="en-US" dirty="0"/>
          </a:p>
        </p:txBody>
      </p:sp>
    </p:spTree>
    <p:extLst>
      <p:ext uri="{BB962C8B-B14F-4D97-AF65-F5344CB8AC3E}">
        <p14:creationId xmlns:p14="http://schemas.microsoft.com/office/powerpoint/2010/main" val="175573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Address question and concerns from participants. Inform how the school will respond to all questions/concerns posed/posted on the post-it note question board during the meeting if time does not permit.</a:t>
            </a:r>
          </a:p>
        </p:txBody>
      </p:sp>
      <p:sp>
        <p:nvSpPr>
          <p:cNvPr id="4" name="Slide Number Placeholder 3">
            <a:extLst>
              <a:ext uri="{FF2B5EF4-FFF2-40B4-BE49-F238E27FC236}">
                <a16:creationId xmlns:a16="http://schemas.microsoft.com/office/drawing/2014/main" id="{659A0A3F-3BD4-4027-A1E4-154B222CAD9C}"/>
              </a:ext>
            </a:extLst>
          </p:cNvPr>
          <p:cNvSpPr>
            <a:spLocks noGrp="1"/>
          </p:cNvSpPr>
          <p:nvPr>
            <p:ph type="sldNum" sz="quarter" idx="5"/>
          </p:nvPr>
        </p:nvSpPr>
        <p:spPr/>
        <p:txBody>
          <a:bodyPr/>
          <a:lstStyle/>
          <a:p>
            <a:fld id="{B19ED8B0-BBEA-B347-8A91-457789113CA6}" type="slidenum">
              <a:rPr lang="en-US" smtClean="0"/>
              <a:t>26</a:t>
            </a:fld>
            <a:endParaRPr lang="en-US" dirty="0"/>
          </a:p>
        </p:txBody>
      </p:sp>
    </p:spTree>
    <p:extLst>
      <p:ext uri="{BB962C8B-B14F-4D97-AF65-F5344CB8AC3E}">
        <p14:creationId xmlns:p14="http://schemas.microsoft.com/office/powerpoint/2010/main" val="2316096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Save attendance documents, comments, and feedback that were submitted via the meeting. </a:t>
            </a:r>
          </a:p>
        </p:txBody>
      </p:sp>
      <p:sp>
        <p:nvSpPr>
          <p:cNvPr id="4" name="Slide Number Placeholder 3">
            <a:extLst>
              <a:ext uri="{FF2B5EF4-FFF2-40B4-BE49-F238E27FC236}">
                <a16:creationId xmlns:a16="http://schemas.microsoft.com/office/drawing/2014/main" id="{AB0814C5-DA04-40DC-AA76-89F8C872C0F5}"/>
              </a:ext>
            </a:extLst>
          </p:cNvPr>
          <p:cNvSpPr>
            <a:spLocks noGrp="1"/>
          </p:cNvSpPr>
          <p:nvPr>
            <p:ph type="sldNum" sz="quarter" idx="5"/>
          </p:nvPr>
        </p:nvSpPr>
        <p:spPr/>
        <p:txBody>
          <a:bodyPr/>
          <a:lstStyle/>
          <a:p>
            <a:fld id="{B19ED8B0-BBEA-B347-8A91-457789113CA6}" type="slidenum">
              <a:rPr lang="en-US" smtClean="0"/>
              <a:t>27</a:t>
            </a:fld>
            <a:endParaRPr lang="en-US" dirty="0"/>
          </a:p>
        </p:txBody>
      </p:sp>
    </p:spTree>
    <p:extLst>
      <p:ext uri="{BB962C8B-B14F-4D97-AF65-F5344CB8AC3E}">
        <p14:creationId xmlns:p14="http://schemas.microsoft.com/office/powerpoint/2010/main" val="1212360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Thank you for  your continued support of the Title I Schoolwide Program.</a:t>
            </a:r>
          </a:p>
        </p:txBody>
      </p:sp>
      <p:sp>
        <p:nvSpPr>
          <p:cNvPr id="4" name="Slide Number Placeholder 3">
            <a:extLst>
              <a:ext uri="{FF2B5EF4-FFF2-40B4-BE49-F238E27FC236}">
                <a16:creationId xmlns:a16="http://schemas.microsoft.com/office/drawing/2014/main" id="{50206C6C-3F3C-44EC-9D46-4B4FC13A7234}"/>
              </a:ext>
            </a:extLst>
          </p:cNvPr>
          <p:cNvSpPr>
            <a:spLocks noGrp="1"/>
          </p:cNvSpPr>
          <p:nvPr>
            <p:ph type="sldNum" sz="quarter" idx="5"/>
          </p:nvPr>
        </p:nvSpPr>
        <p:spPr/>
        <p:txBody>
          <a:bodyPr/>
          <a:lstStyle/>
          <a:p>
            <a:fld id="{B19ED8B0-BBEA-B347-8A91-457789113CA6}" type="slidenum">
              <a:rPr lang="en-US" smtClean="0"/>
              <a:t>28</a:t>
            </a:fld>
            <a:endParaRPr lang="en-US" dirty="0"/>
          </a:p>
        </p:txBody>
      </p:sp>
    </p:spTree>
    <p:extLst>
      <p:ext uri="{BB962C8B-B14F-4D97-AF65-F5344CB8AC3E}">
        <p14:creationId xmlns:p14="http://schemas.microsoft.com/office/powerpoint/2010/main" val="350074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rPr>
              <a:t>Note</a:t>
            </a:r>
            <a:r>
              <a:rPr lang="en-US" dirty="0">
                <a:solidFill>
                  <a:schemeClr val="tx1"/>
                </a:solidFill>
              </a:rPr>
              <a:t>: Slide #3 is a continuation of slide #2</a:t>
            </a:r>
          </a:p>
          <a:p>
            <a:pPr algn="just"/>
            <a:endParaRPr lang="en-US" b="1" dirty="0">
              <a:solidFill>
                <a:schemeClr val="tx1"/>
              </a:solidFil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rPr>
              <a:t>Note</a:t>
            </a:r>
            <a:r>
              <a:rPr lang="en-US" dirty="0">
                <a:solidFill>
                  <a:schemeClr val="tx1"/>
                </a:solidFill>
              </a:rPr>
              <a:t>: Slide #1, #2, and #3 (2 slides per page) should be printed and placed in folder VI.3 with the meeting flyer in multiple languages, the disclaimer, and attendance records (in corresponding month) of the Title I School-level Compliance Filing system.</a:t>
            </a:r>
          </a:p>
          <a:p>
            <a:pPr algn="just"/>
            <a:endParaRPr lang="en-US" dirty="0">
              <a:solidFill>
                <a:schemeClr val="tx1"/>
              </a:solidFill>
            </a:endParaRPr>
          </a:p>
          <a:p>
            <a:pPr algn="just"/>
            <a:r>
              <a:rPr lang="en-US" u="sng" dirty="0">
                <a:solidFill>
                  <a:schemeClr val="tx1"/>
                </a:solidFill>
              </a:rPr>
              <a:t>To engage participants </a:t>
            </a:r>
            <a:r>
              <a:rPr lang="en-US" dirty="0">
                <a:solidFill>
                  <a:schemeClr val="tx1"/>
                </a:solidFill>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FAA5F26C-7AC0-4748-9282-56386CEBB231}"/>
              </a:ext>
            </a:extLst>
          </p:cNvPr>
          <p:cNvSpPr>
            <a:spLocks noGrp="1"/>
          </p:cNvSpPr>
          <p:nvPr>
            <p:ph type="sldNum" sz="quarter" idx="5"/>
          </p:nvPr>
        </p:nvSpPr>
        <p:spPr/>
        <p:txBody>
          <a:bodyPr/>
          <a:lstStyle/>
          <a:p>
            <a:fld id="{B19ED8B0-BBEA-B347-8A91-457789113CA6}" type="slidenum">
              <a:rPr lang="en-US" smtClean="0"/>
              <a:t>3</a:t>
            </a:fld>
            <a:endParaRPr lang="en-US" dirty="0"/>
          </a:p>
        </p:txBody>
      </p:sp>
    </p:spTree>
    <p:extLst>
      <p:ext uri="{BB962C8B-B14F-4D97-AF65-F5344CB8AC3E}">
        <p14:creationId xmlns:p14="http://schemas.microsoft.com/office/powerpoint/2010/main" val="374875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Slide 4 and 5 go together</a:t>
            </a:r>
          </a:p>
          <a:p>
            <a:pPr algn="just"/>
            <a:endParaRPr lang="en-US" dirty="0">
              <a:solidFill>
                <a:schemeClr val="tx1"/>
              </a:solidFill>
            </a:endParaRPr>
          </a:p>
          <a:p>
            <a:pPr algn="just"/>
            <a:r>
              <a:rPr lang="en-US" dirty="0">
                <a:solidFill>
                  <a:schemeClr val="tx1"/>
                </a:solidFill>
              </a:rPr>
              <a:t>If possible, include a welcome message on your website and marquee for students, parents &amp; families. You may also include a slide showing the school marquee message.</a:t>
            </a:r>
          </a:p>
          <a:p>
            <a:endParaRPr lang="en-US" dirty="0"/>
          </a:p>
          <a:p>
            <a:endParaRPr lang="en-US" dirty="0"/>
          </a:p>
        </p:txBody>
      </p:sp>
      <p:sp>
        <p:nvSpPr>
          <p:cNvPr id="4" name="Slide Number Placeholder 3">
            <a:extLst>
              <a:ext uri="{FF2B5EF4-FFF2-40B4-BE49-F238E27FC236}">
                <a16:creationId xmlns:a16="http://schemas.microsoft.com/office/drawing/2014/main" id="{7462F596-6F13-4C3D-9DF6-AAC1AF352000}"/>
              </a:ext>
            </a:extLst>
          </p:cNvPr>
          <p:cNvSpPr>
            <a:spLocks noGrp="1"/>
          </p:cNvSpPr>
          <p:nvPr>
            <p:ph type="sldNum" sz="quarter" idx="5"/>
          </p:nvPr>
        </p:nvSpPr>
        <p:spPr/>
        <p:txBody>
          <a:bodyPr/>
          <a:lstStyle/>
          <a:p>
            <a:fld id="{B19ED8B0-BBEA-B347-8A91-457789113CA6}" type="slidenum">
              <a:rPr lang="en-US" smtClean="0"/>
              <a:t>4</a:t>
            </a:fld>
            <a:endParaRPr lang="en-US" dirty="0"/>
          </a:p>
        </p:txBody>
      </p:sp>
    </p:spTree>
    <p:extLst>
      <p:ext uri="{BB962C8B-B14F-4D97-AF65-F5344CB8AC3E}">
        <p14:creationId xmlns:p14="http://schemas.microsoft.com/office/powerpoint/2010/main" val="293072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rPr>
              <a:t>To engage participants </a:t>
            </a:r>
            <a:r>
              <a:rPr lang="en-US" dirty="0">
                <a:solidFill>
                  <a:schemeClr val="tx1"/>
                </a:solidFill>
              </a:rPr>
              <a:t>– Allow participants to provide input/enter comments/questions. Use this opportunity to ask questions (example, How many of you have heard of the Every Student Succeeds Act EESA? Yes/No, Does anyone know when it was signed into law? 2010).</a:t>
            </a:r>
          </a:p>
          <a:p>
            <a:pPr algn="just"/>
            <a:endParaRPr lang="en-US" dirty="0">
              <a:solidFill>
                <a:schemeClr val="tx1"/>
              </a:solidFil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u="sng" dirty="0">
                <a:solidFill>
                  <a:schemeClr val="tx1"/>
                </a:solidFill>
              </a:rPr>
              <a:t>To engage participants- </a:t>
            </a:r>
            <a:r>
              <a:rPr lang="en-US" u="none" dirty="0">
                <a:solidFill>
                  <a:schemeClr val="tx1"/>
                </a:solidFill>
              </a:rPr>
              <a:t>Have participants use link to visit the Title I </a:t>
            </a:r>
            <a:r>
              <a:rPr lang="en-US" dirty="0"/>
              <a:t>website.</a:t>
            </a:r>
            <a:endParaRPr lang="en-US" dirty="0">
              <a:solidFill>
                <a:srgbClr val="00B050"/>
              </a:solidFill>
              <a:cs typeface="Calibri"/>
            </a:endParaRPr>
          </a:p>
          <a:p>
            <a:endParaRPr lang="en-US" dirty="0"/>
          </a:p>
        </p:txBody>
      </p:sp>
      <p:sp>
        <p:nvSpPr>
          <p:cNvPr id="4" name="Slide Number Placeholder 3">
            <a:extLst>
              <a:ext uri="{FF2B5EF4-FFF2-40B4-BE49-F238E27FC236}">
                <a16:creationId xmlns:a16="http://schemas.microsoft.com/office/drawing/2014/main" id="{1106E336-AD97-4CCF-9543-BE07C20CFC2D}"/>
              </a:ext>
            </a:extLst>
          </p:cNvPr>
          <p:cNvSpPr>
            <a:spLocks noGrp="1"/>
          </p:cNvSpPr>
          <p:nvPr>
            <p:ph type="sldNum" sz="quarter" idx="5"/>
          </p:nvPr>
        </p:nvSpPr>
        <p:spPr/>
        <p:txBody>
          <a:bodyPr/>
          <a:lstStyle/>
          <a:p>
            <a:fld id="{B19ED8B0-BBEA-B347-8A91-457789113CA6}" type="slidenum">
              <a:rPr lang="en-US" smtClean="0"/>
              <a:t>5</a:t>
            </a:fld>
            <a:endParaRPr lang="en-US" dirty="0"/>
          </a:p>
        </p:txBody>
      </p:sp>
    </p:spTree>
    <p:extLst>
      <p:ext uri="{BB962C8B-B14F-4D97-AF65-F5344CB8AC3E}">
        <p14:creationId xmlns:p14="http://schemas.microsoft.com/office/powerpoint/2010/main" val="249997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Inform meeting participants that the 2022-2023 Title I School-level PFEP, District-level PFEP, SIP, and School Parent Compact will be located on the school’s website, the PRC/Area and the main office.</a:t>
            </a:r>
          </a:p>
          <a:p>
            <a:pPr algn="just"/>
            <a:endParaRPr lang="en-US" dirty="0">
              <a:solidFill>
                <a:schemeClr val="tx1"/>
              </a:solidFill>
            </a:endParaRPr>
          </a:p>
          <a:p>
            <a:pPr algn="just"/>
            <a:r>
              <a:rPr lang="en-US" u="sng" dirty="0">
                <a:solidFill>
                  <a:schemeClr val="tx1"/>
                </a:solidFill>
              </a:rPr>
              <a:t>To engage participants</a:t>
            </a:r>
            <a:r>
              <a:rPr lang="en-US" u="none" dirty="0">
                <a:solidFill>
                  <a:schemeClr val="tx1"/>
                </a:solidFill>
              </a:rPr>
              <a:t> – Have participants read the bullet points from the slide.</a:t>
            </a:r>
            <a:endParaRPr lang="en-US" u="sng" dirty="0">
              <a:solidFill>
                <a:schemeClr val="tx1"/>
              </a:solidFill>
            </a:endParaRPr>
          </a:p>
          <a:p>
            <a:pPr algn="just"/>
            <a:r>
              <a:rPr lang="en-US" u="sng" dirty="0">
                <a:solidFill>
                  <a:schemeClr val="tx1"/>
                </a:solidFill>
              </a:rPr>
              <a:t>To engage participants </a:t>
            </a:r>
            <a:r>
              <a:rPr lang="en-US" u="none" dirty="0">
                <a:solidFill>
                  <a:schemeClr val="tx1"/>
                </a:solidFill>
              </a:rPr>
              <a:t>– Use link to navigate school website and view documents.</a:t>
            </a:r>
          </a:p>
          <a:p>
            <a:pPr algn="just"/>
            <a:endParaRPr lang="en-US" u="sng" dirty="0">
              <a:solidFill>
                <a:schemeClr val="tx1"/>
              </a:solidFill>
            </a:endParaRPr>
          </a:p>
          <a:p>
            <a:pPr algn="just"/>
            <a:r>
              <a:rPr lang="en-US" u="sng" dirty="0">
                <a:solidFill>
                  <a:schemeClr val="tx1"/>
                </a:solidFill>
              </a:rPr>
              <a:t>To engage participants </a:t>
            </a:r>
            <a:r>
              <a:rPr lang="en-US" dirty="0">
                <a:solidFill>
                  <a:schemeClr val="tx1"/>
                </a:solidFill>
              </a:rPr>
              <a:t>– Ask the title question and allow the opportunity for parents/families to share their comments. Read aloud some of the responses. </a:t>
            </a:r>
          </a:p>
          <a:p>
            <a:endParaRPr lang="en-US" dirty="0"/>
          </a:p>
        </p:txBody>
      </p:sp>
      <p:sp>
        <p:nvSpPr>
          <p:cNvPr id="4" name="Slide Number Placeholder 3">
            <a:extLst>
              <a:ext uri="{FF2B5EF4-FFF2-40B4-BE49-F238E27FC236}">
                <a16:creationId xmlns:a16="http://schemas.microsoft.com/office/drawing/2014/main" id="{7F35B672-30B9-4133-AAB6-4115CE5D266E}"/>
              </a:ext>
            </a:extLst>
          </p:cNvPr>
          <p:cNvSpPr>
            <a:spLocks noGrp="1"/>
          </p:cNvSpPr>
          <p:nvPr>
            <p:ph type="sldNum" sz="quarter" idx="5"/>
          </p:nvPr>
        </p:nvSpPr>
        <p:spPr/>
        <p:txBody>
          <a:bodyPr/>
          <a:lstStyle/>
          <a:p>
            <a:fld id="{B19ED8B0-BBEA-B347-8A91-457789113CA6}" type="slidenum">
              <a:rPr lang="en-US" smtClean="0"/>
              <a:t>6</a:t>
            </a:fld>
            <a:endParaRPr lang="en-US" dirty="0"/>
          </a:p>
        </p:txBody>
      </p:sp>
    </p:spTree>
    <p:extLst>
      <p:ext uri="{BB962C8B-B14F-4D97-AF65-F5344CB8AC3E}">
        <p14:creationId xmlns:p14="http://schemas.microsoft.com/office/powerpoint/2010/main" val="118972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kern="1200" dirty="0">
                <a:solidFill>
                  <a:schemeClr val="tx1"/>
                </a:solidFill>
                <a:effectLst/>
                <a:latin typeface="+mn-lt"/>
                <a:ea typeface="+mn-ea"/>
                <a:cs typeface="+mn-cs"/>
              </a:rPr>
              <a:t>Inform meeting participants of the availability of the Title I Parent Notification Flyer posted on the school’s website. The PRC/Area. Main Office,  and at title1.dadeschools.net. Provide directions for accessing the flyer.</a:t>
            </a:r>
          </a:p>
          <a:p>
            <a:endParaRPr lang="en-US" dirty="0"/>
          </a:p>
          <a:p>
            <a:endParaRPr lang="en-US" dirty="0"/>
          </a:p>
        </p:txBody>
      </p:sp>
      <p:sp>
        <p:nvSpPr>
          <p:cNvPr id="4" name="Slide Number Placeholder 3">
            <a:extLst>
              <a:ext uri="{FF2B5EF4-FFF2-40B4-BE49-F238E27FC236}">
                <a16:creationId xmlns:a16="http://schemas.microsoft.com/office/drawing/2014/main" id="{01DA9C21-F39F-493D-A3D5-B59B497E57B7}"/>
              </a:ext>
            </a:extLst>
          </p:cNvPr>
          <p:cNvSpPr>
            <a:spLocks noGrp="1"/>
          </p:cNvSpPr>
          <p:nvPr>
            <p:ph type="sldNum" sz="quarter" idx="5"/>
          </p:nvPr>
        </p:nvSpPr>
        <p:spPr/>
        <p:txBody>
          <a:bodyPr/>
          <a:lstStyle/>
          <a:p>
            <a:fld id="{B19ED8B0-BBEA-B347-8A91-457789113CA6}" type="slidenum">
              <a:rPr lang="en-US" smtClean="0"/>
              <a:t>7</a:t>
            </a:fld>
            <a:endParaRPr lang="en-US" dirty="0"/>
          </a:p>
        </p:txBody>
      </p:sp>
    </p:spTree>
    <p:extLst>
      <p:ext uri="{BB962C8B-B14F-4D97-AF65-F5344CB8AC3E}">
        <p14:creationId xmlns:p14="http://schemas.microsoft.com/office/powerpoint/2010/main" val="388024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Inform meeting participants that they may view additional information and guidelines on how Title I funds are to be utilized in the Title I Handbook located on the Title I website under School-level Compliance. Provide the calendar/schedule of EESAC meetings participants and invite them to attend. </a:t>
            </a:r>
          </a:p>
          <a:p>
            <a:pPr algn="just"/>
            <a:endParaRPr lang="en-US" dirty="0">
              <a:solidFill>
                <a:schemeClr val="tx1"/>
              </a:solidFill>
            </a:endParaRPr>
          </a:p>
          <a:p>
            <a:pPr algn="just"/>
            <a:r>
              <a:rPr lang="en-US" u="sng" dirty="0">
                <a:solidFill>
                  <a:schemeClr val="tx1"/>
                </a:solidFill>
              </a:rPr>
              <a:t>To engage participants </a:t>
            </a:r>
            <a:r>
              <a:rPr lang="en-US" dirty="0">
                <a:solidFill>
                  <a:schemeClr val="tx1"/>
                </a:solidFill>
              </a:rPr>
              <a:t>– Ask for input regarding how to best allocate the school’s available Title I funds (share how the funds were used the previous year) allow participants an opportunity to respond. Read aloud some of the responses.  Ensure the responses are recorded in the meeting minutes.</a:t>
            </a:r>
          </a:p>
        </p:txBody>
      </p:sp>
      <p:sp>
        <p:nvSpPr>
          <p:cNvPr id="4" name="Slide Number Placeholder 3">
            <a:extLst>
              <a:ext uri="{FF2B5EF4-FFF2-40B4-BE49-F238E27FC236}">
                <a16:creationId xmlns:a16="http://schemas.microsoft.com/office/drawing/2014/main" id="{4BFFFE33-58EC-4E35-86AB-055EAC6C7765}"/>
              </a:ext>
            </a:extLst>
          </p:cNvPr>
          <p:cNvSpPr>
            <a:spLocks noGrp="1"/>
          </p:cNvSpPr>
          <p:nvPr>
            <p:ph type="sldNum" sz="quarter" idx="5"/>
          </p:nvPr>
        </p:nvSpPr>
        <p:spPr/>
        <p:txBody>
          <a:bodyPr/>
          <a:lstStyle/>
          <a:p>
            <a:fld id="{B19ED8B0-BBEA-B347-8A91-457789113CA6}" type="slidenum">
              <a:rPr lang="en-US" smtClean="0"/>
              <a:t>8</a:t>
            </a:fld>
            <a:endParaRPr lang="en-US" dirty="0"/>
          </a:p>
        </p:txBody>
      </p:sp>
    </p:spTree>
    <p:extLst>
      <p:ext uri="{BB962C8B-B14F-4D97-AF65-F5344CB8AC3E}">
        <p14:creationId xmlns:p14="http://schemas.microsoft.com/office/powerpoint/2010/main" val="4030079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rPr>
              <a:t>Schools may include a link to the Title I District-level PFEP on this slide and provide directions for accessing it on the school’s website.</a:t>
            </a:r>
          </a:p>
          <a:p>
            <a:pPr algn="just"/>
            <a:endParaRPr lang="en-US" dirty="0">
              <a:solidFill>
                <a:schemeClr val="tx1"/>
              </a:solidFill>
            </a:endParaRPr>
          </a:p>
          <a:p>
            <a:pPr algn="just"/>
            <a:r>
              <a:rPr lang="en-US" u="sng" dirty="0">
                <a:solidFill>
                  <a:schemeClr val="tx1"/>
                </a:solidFill>
              </a:rPr>
              <a:t>To engage participants </a:t>
            </a:r>
            <a:r>
              <a:rPr lang="en-US" dirty="0">
                <a:solidFill>
                  <a:schemeClr val="tx1"/>
                </a:solidFill>
              </a:rPr>
              <a:t>– Ask where can the District-level PFEP be located? (Title I web site, school web site, PRC/Area, and the main office)</a:t>
            </a:r>
          </a:p>
          <a:p>
            <a:endParaRPr lang="en-US" dirty="0"/>
          </a:p>
        </p:txBody>
      </p:sp>
      <p:sp>
        <p:nvSpPr>
          <p:cNvPr id="4" name="Slide Number Placeholder 3">
            <a:extLst>
              <a:ext uri="{FF2B5EF4-FFF2-40B4-BE49-F238E27FC236}">
                <a16:creationId xmlns:a16="http://schemas.microsoft.com/office/drawing/2014/main" id="{C9EE19CC-4D11-4C78-AEA3-545BFC0E41F0}"/>
              </a:ext>
            </a:extLst>
          </p:cNvPr>
          <p:cNvSpPr>
            <a:spLocks noGrp="1"/>
          </p:cNvSpPr>
          <p:nvPr>
            <p:ph type="sldNum" sz="quarter" idx="5"/>
          </p:nvPr>
        </p:nvSpPr>
        <p:spPr/>
        <p:txBody>
          <a:bodyPr/>
          <a:lstStyle/>
          <a:p>
            <a:fld id="{B19ED8B0-BBEA-B347-8A91-457789113CA6}" type="slidenum">
              <a:rPr lang="en-US" smtClean="0"/>
              <a:t>9</a:t>
            </a:fld>
            <a:endParaRPr lang="en-US" dirty="0"/>
          </a:p>
        </p:txBody>
      </p:sp>
    </p:spTree>
    <p:extLst>
      <p:ext uri="{BB962C8B-B14F-4D97-AF65-F5344CB8AC3E}">
        <p14:creationId xmlns:p14="http://schemas.microsoft.com/office/powerpoint/2010/main" val="119823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987E177-CE37-434E-B4BC-F41DCD932E7C}" type="datetime1">
              <a:rPr lang="en-US" smtClean="0"/>
              <a:t>8/25/2023</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2" descr="http://www.powerpointstemplate.com/wp-content/uploads/2017/07/colors-a-stylish-free-ppt-background-blue-color-backgrounds-powerpoint-ppt-template.jpg">
            <a:extLst>
              <a:ext uri="{FF2B5EF4-FFF2-40B4-BE49-F238E27FC236}">
                <a16:creationId xmlns:a16="http://schemas.microsoft.com/office/drawing/2014/main" id="{DC5ACB88-D376-F643-830A-2A03DB8060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7615B-CEA3-544A-8EE1-40D24C4C3F73}"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913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903A66-7F32-9346-A431-7D1379DB2C30}"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803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9257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5793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25370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14A86-6FD1-7B40-B75D-A36F8A64E443}"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902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F4A1BF-4BD2-804E-A6B8-9FB7EC1EA848}"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45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5A8882-BAD9-A446-924D-43DFA132BE34}"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651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DE7390-2421-7745-A4DB-C7AAA56FC34E}" type="datetime1">
              <a:rPr lang="en-US" smtClean="0"/>
              <a:t>8/25/2023</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421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91B0F-5167-FB47-93BE-0FFE5B0C4A25}" type="datetime1">
              <a:rPr lang="en-US" smtClean="0"/>
              <a:t>8/25/2023</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090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45DFD-2A8E-8F46-BD63-93E984661450}" type="datetime1">
              <a:rPr lang="en-US" smtClean="0"/>
              <a:t>8/25/2023</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35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48E0B0D-95DE-0B4E-A81A-A3D5AF9FE91B}"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240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F7CB9F7-CFED-B441-855B-00E69A61928B}" type="datetime1">
              <a:rPr lang="en-US" smtClean="0"/>
              <a:t>8/25/2023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443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6F275FD-C9A9-EA4B-8FF7-40F3996BB02A}" type="datetime1">
              <a:rPr lang="en-US" smtClean="0"/>
              <a:t>8/25/2023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2418301-1F40-0A40-9045-6FE9A4FDB1C4}" type="slidenum">
              <a:rPr lang="en-US" smtClean="0"/>
              <a:pPr/>
              <a:t>‹#›</a:t>
            </a:fld>
            <a:endParaRPr lang="en-US" dirty="0"/>
          </a:p>
        </p:txBody>
      </p:sp>
      <p:pic>
        <p:nvPicPr>
          <p:cNvPr id="11" name="Picture 2" descr="http://www.powerpointstemplate.com/wp-content/uploads/2017/07/colors-a-stylish-free-ppt-background-blue-color-backgrounds-powerpoint-ppt-template.jpg">
            <a:extLst>
              <a:ext uri="{FF2B5EF4-FFF2-40B4-BE49-F238E27FC236}">
                <a16:creationId xmlns:a16="http://schemas.microsoft.com/office/drawing/2014/main" id="{D01E438E-CFD9-5946-89A7-6B99B0A7CC4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generated with very high confidence">
            <a:extLst>
              <a:ext uri="{FF2B5EF4-FFF2-40B4-BE49-F238E27FC236}">
                <a16:creationId xmlns:a16="http://schemas.microsoft.com/office/drawing/2014/main" id="{92793199-179D-D54F-A86C-61993931991F}"/>
              </a:ext>
            </a:extLst>
          </p:cNvPr>
          <p:cNvPicPr>
            <a:picLocks noChangeAspect="1"/>
          </p:cNvPicPr>
          <p:nvPr userDrawn="1"/>
        </p:nvPicPr>
        <p:blipFill>
          <a:blip r:embed="rId18"/>
          <a:stretch>
            <a:fillRect/>
          </a:stretch>
        </p:blipFill>
        <p:spPr>
          <a:xfrm>
            <a:off x="153319" y="6201100"/>
            <a:ext cx="560189" cy="560189"/>
          </a:xfrm>
          <a:prstGeom prst="rect">
            <a:avLst/>
          </a:prstGeom>
        </p:spPr>
      </p:pic>
    </p:spTree>
    <p:extLst>
      <p:ext uri="{BB962C8B-B14F-4D97-AF65-F5344CB8AC3E}">
        <p14:creationId xmlns:p14="http://schemas.microsoft.com/office/powerpoint/2010/main" val="2611591646"/>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756" r:id="rId13"/>
    <p:sldLayoutId id="21474836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api.dadeschools.net/wmsfiles/61/pdfs/6996.pdf"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pi.dadeschools.ne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title1.dadeschools.ne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19F7877-5303-6ACA-F008-5D0F0F8AA1E0}"/>
              </a:ext>
            </a:extLst>
          </p:cNvPr>
          <p:cNvPicPr>
            <a:picLocks noChangeAspect="1"/>
          </p:cNvPicPr>
          <p:nvPr/>
        </p:nvPicPr>
        <p:blipFill rotWithShape="1">
          <a:blip r:embed="rId4">
            <a:alphaModFix amt="50000"/>
          </a:blip>
          <a:srcRect l="28151" r="36849"/>
          <a:stretch/>
        </p:blipFill>
        <p:spPr>
          <a:xfrm>
            <a:off x="228" y="10"/>
            <a:ext cx="9143772"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7" name="Rectangle 2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1">
            <a:extLst>
              <a:ext uri="{FF2B5EF4-FFF2-40B4-BE49-F238E27FC236}">
                <a16:creationId xmlns:a16="http://schemas.microsoft.com/office/drawing/2014/main" id="{7B8A84D4-95F0-4E9B-8B0D-6A1CAD7F38B0}"/>
              </a:ext>
            </a:extLst>
          </p:cNvPr>
          <p:cNvSpPr>
            <a:spLocks noGrp="1"/>
          </p:cNvSpPr>
          <p:nvPr>
            <p:ph type="title" idx="4294967295"/>
          </p:nvPr>
        </p:nvSpPr>
        <p:spPr>
          <a:xfrm>
            <a:off x="847703" y="1193800"/>
            <a:ext cx="2394787" cy="4699000"/>
          </a:xfrm>
        </p:spPr>
        <p:txBody>
          <a:bodyPr vert="horz" lIns="91440" tIns="45720" rIns="91440" bIns="45720" rtlCol="0" anchor="ctr">
            <a:normAutofit/>
          </a:bodyPr>
          <a:lstStyle/>
          <a:p>
            <a:pPr algn="ctr" defTabSz="914400"/>
            <a:r>
              <a:rPr lang="en-US" dirty="0"/>
              <a:t>Welcome to the 2023-2024</a:t>
            </a:r>
            <a:br>
              <a:rPr lang="en-US" dirty="0"/>
            </a:br>
            <a:r>
              <a:rPr lang="en-US" dirty="0"/>
              <a:t>Title I Annual Parent Meeting </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32245" y="579293"/>
            <a:ext cx="4563818" cy="46990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altLang="en-US" b="1" dirty="0"/>
              <a:t> </a:t>
            </a:r>
          </a:p>
          <a:p>
            <a:pPr algn="ctr" defTabSz="914400">
              <a:lnSpc>
                <a:spcPct val="120000"/>
              </a:lnSpc>
              <a:spcAft>
                <a:spcPts val="600"/>
              </a:spcAft>
              <a:buClr>
                <a:schemeClr val="accent1"/>
              </a:buClr>
              <a:buSzPct val="100000"/>
            </a:pPr>
            <a:r>
              <a:rPr lang="en-US" altLang="en-US" b="1" dirty="0"/>
              <a:t>Sunset Park Elementary</a:t>
            </a:r>
          </a:p>
          <a:p>
            <a:pPr algn="ctr" defTabSz="914400">
              <a:lnSpc>
                <a:spcPct val="120000"/>
              </a:lnSpc>
              <a:spcAft>
                <a:spcPts val="600"/>
              </a:spcAft>
              <a:buClr>
                <a:schemeClr val="accent1"/>
              </a:buClr>
              <a:buSzPct val="100000"/>
            </a:pPr>
            <a:r>
              <a:rPr lang="en-US" b="1" dirty="0"/>
              <a:t>August 30th, 2023</a:t>
            </a:r>
          </a:p>
          <a:p>
            <a:pPr algn="ctr" defTabSz="914400">
              <a:lnSpc>
                <a:spcPct val="120000"/>
              </a:lnSpc>
              <a:spcAft>
                <a:spcPts val="600"/>
              </a:spcAft>
              <a:buClr>
                <a:schemeClr val="accent1"/>
              </a:buClr>
              <a:buSzPct val="100000"/>
            </a:pPr>
            <a:r>
              <a:rPr lang="en-US" b="1" dirty="0"/>
              <a:t>6:00 pm</a:t>
            </a:r>
          </a:p>
          <a:p>
            <a:pPr algn="ctr" defTabSz="914400">
              <a:lnSpc>
                <a:spcPct val="120000"/>
              </a:lnSpc>
              <a:spcAft>
                <a:spcPts val="600"/>
              </a:spcAft>
              <a:buClr>
                <a:schemeClr val="accent1"/>
              </a:buClr>
              <a:buSzPct val="100000"/>
            </a:pPr>
            <a:r>
              <a:rPr lang="en-US" b="1" dirty="0"/>
              <a:t>Cafeteria</a:t>
            </a:r>
          </a:p>
          <a:p>
            <a:pPr algn="ctr" defTabSz="914400">
              <a:lnSpc>
                <a:spcPct val="120000"/>
              </a:lnSpc>
              <a:spcAft>
                <a:spcPts val="600"/>
              </a:spcAft>
              <a:buClr>
                <a:schemeClr val="accent1"/>
              </a:buClr>
              <a:buSzPct val="100000"/>
            </a:pPr>
            <a:r>
              <a:rPr lang="en-US" b="1" dirty="0"/>
              <a:t>Wendy Hernandez</a:t>
            </a:r>
          </a:p>
        </p:txBody>
      </p:sp>
      <p:sp>
        <p:nvSpPr>
          <p:cNvPr id="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728054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230188"/>
            <a:ext cx="9144000" cy="84137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Our Title I School-level PFEP?</a:t>
            </a:r>
          </a:p>
        </p:txBody>
      </p:sp>
      <p:sp>
        <p:nvSpPr>
          <p:cNvPr id="30723" name="Rectangle 5"/>
          <p:cNvSpPr txBox="1">
            <a:spLocks noChangeArrowheads="1"/>
          </p:cNvSpPr>
          <p:nvPr/>
        </p:nvSpPr>
        <p:spPr bwMode="auto">
          <a:xfrm>
            <a:off x="1692757" y="1724207"/>
            <a:ext cx="6077194" cy="340958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a:p>
            <a:pPr marL="0" indent="0" algn="just" defTabSz="914400">
              <a:lnSpc>
                <a:spcPct val="110000"/>
              </a:lnSpc>
              <a:buClr>
                <a:schemeClr val="accent1"/>
              </a:buClr>
              <a:buSzPct val="100000"/>
              <a:buNone/>
            </a:pPr>
            <a:r>
              <a:rPr lang="en-US" sz="2100" dirty="0">
                <a:solidFill>
                  <a:srgbClr val="002060"/>
                </a:solidFill>
                <a:latin typeface="Arial" panose="020B0604020202020204" pitchFamily="34" charset="0"/>
                <a:cs typeface="Arial" panose="020B0604020202020204" pitchFamily="34" charset="0"/>
              </a:rPr>
              <a:t>The School-level PFEP is a blueprint of how Sunset Park Elementary will work together with parents, family members, and the community to establish expectations for family engagement and strengthen student academic achievement. </a:t>
            </a:r>
            <a:endParaRPr lang="en-US" altLang="en-US" sz="2100" dirty="0">
              <a:solidFill>
                <a:srgbClr val="002060"/>
              </a:solidFill>
              <a:latin typeface="Arial" panose="020B0604020202020204" pitchFamily="34" charset="0"/>
              <a:cs typeface="Arial" panose="020B0604020202020204" pitchFamily="34" charset="0"/>
            </a:endParaRPr>
          </a:p>
          <a:p>
            <a:pPr marL="0" indent="0" defTabSz="914400">
              <a:lnSpc>
                <a:spcPct val="110000"/>
              </a:lnSpc>
              <a:buClr>
                <a:schemeClr val="accent1"/>
              </a:buClr>
              <a:buSzPct val="100000"/>
              <a:buNone/>
            </a:pPr>
            <a:endParaRPr lang="en-US" altLang="en-US" sz="2900" dirty="0">
              <a:solidFill>
                <a:schemeClr val="tx1"/>
              </a:solidFill>
              <a:latin typeface="Arial" panose="020B0604020202020204" pitchFamily="34" charset="0"/>
              <a:cs typeface="Arial" panose="020B0604020202020204" pitchFamily="34" charset="0"/>
            </a:endParaRPr>
          </a:p>
          <a:p>
            <a:pPr marL="0"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p:txBody>
      </p:sp>
      <p:sp>
        <p:nvSpPr>
          <p:cNvPr id="8" name="Rectangle 7">
            <a:extLst>
              <a:ext uri="{FF2B5EF4-FFF2-40B4-BE49-F238E27FC236}">
                <a16:creationId xmlns:a16="http://schemas.microsoft.com/office/drawing/2014/main" id="{A7E32AB1-7556-4FB9-8AF8-4C465B9F41F1}"/>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10</a:t>
            </a:r>
          </a:p>
        </p:txBody>
      </p:sp>
      <p:pic>
        <p:nvPicPr>
          <p:cNvPr id="7" name="Picture 6" descr="Students during a graduation ceremony">
            <a:extLst>
              <a:ext uri="{FF2B5EF4-FFF2-40B4-BE49-F238E27FC236}">
                <a16:creationId xmlns:a16="http://schemas.microsoft.com/office/drawing/2014/main" id="{8DCE1DFB-C872-7778-7A15-14B078F4C3BC}"/>
              </a:ext>
            </a:extLst>
          </p:cNvPr>
          <p:cNvPicPr>
            <a:picLocks noChangeAspect="1"/>
          </p:cNvPicPr>
          <p:nvPr/>
        </p:nvPicPr>
        <p:blipFill>
          <a:blip r:embed="rId3"/>
          <a:stretch>
            <a:fillRect/>
          </a:stretch>
        </p:blipFill>
        <p:spPr>
          <a:xfrm>
            <a:off x="3193103" y="4203659"/>
            <a:ext cx="2757792" cy="1840772"/>
          </a:xfrm>
          <a:prstGeom prst="rect">
            <a:avLst/>
          </a:prstGeom>
        </p:spPr>
      </p:pic>
      <p:sp>
        <p:nvSpPr>
          <p:cNvPr id="3" name="TextBox 2">
            <a:extLst>
              <a:ext uri="{FF2B5EF4-FFF2-40B4-BE49-F238E27FC236}">
                <a16:creationId xmlns:a16="http://schemas.microsoft.com/office/drawing/2014/main" id="{24939787-9D26-43F7-BFB8-39F74FAC5466}"/>
              </a:ext>
            </a:extLst>
          </p:cNvPr>
          <p:cNvSpPr txBox="1"/>
          <p:nvPr/>
        </p:nvSpPr>
        <p:spPr>
          <a:xfrm>
            <a:off x="2420861" y="1354875"/>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393916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94268" y="2679200"/>
            <a:ext cx="895546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defTabSz="914400">
              <a:lnSpc>
                <a:spcPct val="80000"/>
              </a:lnSpc>
              <a:buNone/>
              <a:defRPr/>
            </a:pPr>
            <a:endParaRPr lang="en-US" altLang="en-US" sz="2400" kern="0" dirty="0">
              <a:solidFill>
                <a:srgbClr val="000000"/>
              </a:solidFill>
              <a:latin typeface="Arial" charset="0"/>
              <a:ea typeface="Arial" charset="0"/>
              <a:cs typeface="Arial"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3399"/>
                </a:solidFill>
                <a:latin typeface="Arial" panose="020B0604020202020204" pitchFamily="34" charset="0"/>
                <a:cs typeface="Arial" panose="020B0604020202020204" pitchFamily="34" charset="0"/>
              </a:rPr>
              <a:t>Convene an annual meeting to inform parents and family members of their rights to be involved in the Title I program;</a:t>
            </a:r>
            <a:r>
              <a:rPr lang="en-US" altLang="en-US" sz="2000" dirty="0">
                <a:solidFill>
                  <a:srgbClr val="003399"/>
                </a:solidFill>
                <a:latin typeface="Arial" panose="020B0604020202020204" pitchFamily="34" charset="0"/>
                <a:cs typeface="Arial" panose="020B0604020202020204" pitchFamily="34" charset="0"/>
              </a:rPr>
              <a:t> </a:t>
            </a:r>
            <a:r>
              <a:rPr lang="en-US" altLang="en-US" sz="2100" dirty="0">
                <a:solidFill>
                  <a:srgbClr val="003399"/>
                </a:solidFill>
                <a:latin typeface="Arial" panose="020B0604020202020204" pitchFamily="34" charset="0"/>
                <a:cs typeface="Arial" panose="020B0604020202020204" pitchFamily="34" charset="0"/>
              </a:rPr>
              <a:t>PTA, The Parent Academy and the school’s parent resource center.</a:t>
            </a:r>
          </a:p>
          <a:p>
            <a:pPr marL="0" lvl="0" indent="0" algn="just" defTabSz="914400">
              <a:lnSpc>
                <a:spcPct val="80000"/>
              </a:lnSpc>
              <a:spcBef>
                <a:spcPts val="0"/>
              </a:spcBef>
              <a:buClr>
                <a:srgbClr val="C00000"/>
              </a:buClr>
              <a:buNone/>
              <a:defRPr/>
            </a:pPr>
            <a:endParaRPr lang="en-US" altLang="en-US" sz="2100" dirty="0">
              <a:solidFill>
                <a:srgbClr val="003399"/>
              </a:solidFill>
              <a:latin typeface="Arial" panose="020B0604020202020204" pitchFamily="34" charset="0"/>
              <a:cs typeface="Arial" panose="020B0604020202020204" pitchFamily="34"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3399"/>
                </a:solidFill>
                <a:latin typeface="Arial" panose="020B0604020202020204" pitchFamily="34" charset="0"/>
                <a:cs typeface="Arial" panose="020B0604020202020204" pitchFamily="34" charset="0"/>
              </a:rPr>
              <a:t>Offer meetings at flexible times to maximize participation;</a:t>
            </a:r>
          </a:p>
          <a:p>
            <a:pPr marL="0" lvl="0" indent="0" defTabSz="914400">
              <a:lnSpc>
                <a:spcPct val="80000"/>
              </a:lnSpc>
              <a:spcBef>
                <a:spcPts val="0"/>
              </a:spcBef>
              <a:buClr>
                <a:srgbClr val="C00000"/>
              </a:buClr>
              <a:buNone/>
              <a:defRPr/>
            </a:pPr>
            <a:endParaRPr lang="en-US" altLang="en-US" sz="2100" kern="0" dirty="0">
              <a:solidFill>
                <a:srgbClr val="003399"/>
              </a:solidFill>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altLang="en-US" sz="2100" dirty="0">
                <a:solidFill>
                  <a:srgbClr val="003399"/>
                </a:solidFill>
                <a:latin typeface="Arial" charset="0"/>
                <a:ea typeface="Arial" charset="0"/>
                <a:cs typeface="Arial" charset="0"/>
              </a:rPr>
              <a:t>Provide parents and family members with timely information about Title I programs; </a:t>
            </a:r>
            <a:r>
              <a:rPr lang="en-US" altLang="en-US" sz="2100" b="1" dirty="0">
                <a:solidFill>
                  <a:srgbClr val="003399"/>
                </a:solidFill>
                <a:latin typeface="Arial" charset="0"/>
                <a:ea typeface="Arial" charset="0"/>
                <a:cs typeface="Arial" charset="0"/>
              </a:rPr>
              <a:t>Schoology, Class Dojo, flyers in backpack, SPE Website, Social Media, and in Parent Resource Center areas.</a:t>
            </a: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4788"/>
            <a:ext cx="9050338"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40555" y="2214094"/>
            <a:ext cx="6740013" cy="350865"/>
          </a:xfrm>
          <a:prstGeom prst="rect">
            <a:avLst/>
          </a:prstGeom>
        </p:spPr>
        <p:txBody>
          <a:bodyPr wrap="square">
            <a:spAutoFit/>
          </a:bodyPr>
          <a:lstStyle/>
          <a:p>
            <a:pPr lvl="0" algn="just" defTabSz="914400">
              <a:lnSpc>
                <a:spcPct val="80000"/>
              </a:lnSpc>
              <a:defRPr/>
            </a:pPr>
            <a:r>
              <a:rPr lang="en-US" altLang="en-US" sz="2100" kern="0" dirty="0">
                <a:solidFill>
                  <a:srgbClr val="003399"/>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7BD0DC85-251B-47F1-9A2B-52836973ADA4}"/>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11</a:t>
            </a:r>
          </a:p>
        </p:txBody>
      </p:sp>
      <p:sp>
        <p:nvSpPr>
          <p:cNvPr id="5" name="TextBox 4">
            <a:extLst>
              <a:ext uri="{FF2B5EF4-FFF2-40B4-BE49-F238E27FC236}">
                <a16:creationId xmlns:a16="http://schemas.microsoft.com/office/drawing/2014/main" id="{2F735888-481F-6B7B-FAEB-1ABF57915B4A}"/>
              </a:ext>
            </a:extLst>
          </p:cNvPr>
          <p:cNvSpPr txBox="1"/>
          <p:nvPr/>
        </p:nvSpPr>
        <p:spPr>
          <a:xfrm>
            <a:off x="2206512" y="1454987"/>
            <a:ext cx="4637314" cy="415498"/>
          </a:xfrm>
          <a:prstGeom prst="rect">
            <a:avLst/>
          </a:prstGeom>
          <a:noFill/>
        </p:spPr>
        <p:txBody>
          <a:bodyPr wrap="square">
            <a:spAutoFit/>
          </a:bodyPr>
          <a:lstStyle/>
          <a:p>
            <a:pPr algn="ctr"/>
            <a:r>
              <a:rPr lang="en-US" sz="2100" u="sng" dirty="0">
                <a:solidFill>
                  <a:srgbClr val="003399"/>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7728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402956" y="2440736"/>
            <a:ext cx="809121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nSpc>
                <a:spcPct val="90000"/>
              </a:lnSpc>
              <a:spcBef>
                <a:spcPts val="0"/>
              </a:spcBef>
              <a:buClr>
                <a:srgbClr val="C00000"/>
              </a:buClr>
              <a:buNone/>
            </a:pPr>
            <a:endParaRPr lang="en-US" altLang="en-US" sz="2400" dirty="0">
              <a:solidFill>
                <a:schemeClr val="accent1">
                  <a:lumMod val="50000"/>
                </a:schemeClr>
              </a:solidFill>
              <a:highlight>
                <a:srgbClr val="FFFF00"/>
              </a:highlight>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Involve parents, in an organized, ongoing, and timely manner, in the planning, reviewing, and improvement of schoolwide activities and involve parents and families in the planning, reviewing, and improvement of documents required by the Title I Program such as: the Title I School-level PFEP, the School-Parent Compact, and the joint development of the Title I schoolwide program plan (School Improvement Process [SIP]) and EESAC committee monthly meetings.</a:t>
            </a:r>
            <a:endParaRPr lang="en-US" altLang="en-US" sz="2100" kern="0" dirty="0">
              <a:solidFill>
                <a:srgbClr val="002060"/>
              </a:solidFill>
              <a:highlight>
                <a:srgbClr val="FFFF00"/>
              </a:highlight>
              <a:latin typeface="Arial" charset="0"/>
              <a:ea typeface="Arial" charset="0"/>
              <a:cs typeface="Arial" charset="0"/>
            </a:endParaRP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9550"/>
            <a:ext cx="9048750"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64932" y="2265303"/>
            <a:ext cx="6579045" cy="350865"/>
          </a:xfrm>
          <a:prstGeom prst="rect">
            <a:avLst/>
          </a:prstGeom>
        </p:spPr>
        <p:txBody>
          <a:bodyPr wrap="non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8A8617DF-9DDD-4CA7-B438-4F67C96B1D3C}"/>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12</a:t>
            </a:r>
          </a:p>
        </p:txBody>
      </p:sp>
      <p:sp>
        <p:nvSpPr>
          <p:cNvPr id="5" name="TextBox 4">
            <a:extLst>
              <a:ext uri="{FF2B5EF4-FFF2-40B4-BE49-F238E27FC236}">
                <a16:creationId xmlns:a16="http://schemas.microsoft.com/office/drawing/2014/main" id="{37514BD6-747F-F0D6-8B1C-6CB792DCFC2C}"/>
              </a:ext>
            </a:extLst>
          </p:cNvPr>
          <p:cNvSpPr txBox="1"/>
          <p:nvPr/>
        </p:nvSpPr>
        <p:spPr>
          <a:xfrm>
            <a:off x="2261507" y="1409948"/>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8954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txBox="1">
            <a:spLocks noChangeArrowheads="1"/>
          </p:cNvSpPr>
          <p:nvPr/>
        </p:nvSpPr>
        <p:spPr bwMode="auto">
          <a:xfrm>
            <a:off x="177263" y="1969187"/>
            <a:ext cx="8732405" cy="449511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algn="just" eaLnBrk="1" hangingPunct="1">
              <a:lnSpc>
                <a:spcPct val="90000"/>
              </a:lnSpc>
            </a:pPr>
            <a:endParaRPr lang="en-US" altLang="en-US" sz="1000" dirty="0">
              <a:solidFill>
                <a:srgbClr val="002060"/>
              </a:solidFill>
              <a:latin typeface="Arial" charset="0"/>
              <a:ea typeface="Arial" charset="0"/>
              <a:cs typeface="Arial" charset="0"/>
            </a:endParaRPr>
          </a:p>
          <a:p>
            <a:pPr marL="0" lvl="0" indent="0" algn="just" defTabSz="914400">
              <a:lnSpc>
                <a:spcPct val="80000"/>
              </a:lnSpc>
              <a:buNone/>
              <a:defRPr/>
            </a:pPr>
            <a:r>
              <a:rPr lang="en-US" altLang="en-US" sz="2100" kern="0" dirty="0">
                <a:solidFill>
                  <a:srgbClr val="002060"/>
                </a:solidFill>
                <a:latin typeface="Arial" charset="0"/>
                <a:ea typeface="Arial" charset="0"/>
                <a:cs typeface="Arial" charset="0"/>
              </a:rPr>
              <a:t>	     </a:t>
            </a:r>
            <a:r>
              <a:rPr lang="en-US" altLang="en-US" sz="2100" kern="0" dirty="0">
                <a:solidFill>
                  <a:srgbClr val="003399"/>
                </a:solidFill>
                <a:latin typeface="Arial" charset="0"/>
                <a:ea typeface="Arial" charset="0"/>
                <a:cs typeface="Arial" charset="0"/>
              </a:rPr>
              <a:t>Our School-level PFEP describes how our school will:</a:t>
            </a:r>
          </a:p>
          <a:p>
            <a:pPr marL="0" indent="0" algn="just" eaLnBrk="1" hangingPunct="1">
              <a:lnSpc>
                <a:spcPct val="90000"/>
              </a:lnSpc>
              <a:buNone/>
            </a:pPr>
            <a:endParaRPr lang="en-US" altLang="en-US" sz="2400" dirty="0">
              <a:solidFill>
                <a:srgbClr val="002060"/>
              </a:solidFill>
              <a:latin typeface="Arial" charset="0"/>
              <a:ea typeface="Arial" charset="0"/>
              <a:cs typeface="Arial" charset="0"/>
            </a:endParaRPr>
          </a:p>
          <a:p>
            <a:pPr algn="just" eaLnBrk="1" hangingPunct="1">
              <a:lnSpc>
                <a:spcPct val="90000"/>
              </a:lnSpc>
              <a:buClr>
                <a:srgbClr val="C00000"/>
              </a:buClr>
              <a:buFont typeface="Wingdings" pitchFamily="2" charset="2"/>
              <a:buChar char="§"/>
            </a:pPr>
            <a:r>
              <a:rPr lang="en-US" altLang="en-US" sz="2100" dirty="0">
                <a:solidFill>
                  <a:srgbClr val="003399"/>
                </a:solidFill>
                <a:latin typeface="Arial" charset="0"/>
                <a:ea typeface="Arial" charset="0"/>
                <a:cs typeface="Arial" charset="0"/>
              </a:rPr>
              <a:t>Assist parents and families in understanding academic content standards, assessments, and how to monitor and improve the academic achievement of their children; and </a:t>
            </a:r>
            <a:r>
              <a:rPr lang="en-US" altLang="en-US" sz="2000" dirty="0">
                <a:solidFill>
                  <a:srgbClr val="003399"/>
                </a:solidFill>
                <a:latin typeface="Arial" charset="0"/>
                <a:ea typeface="Arial" charset="0"/>
                <a:cs typeface="Arial" charset="0"/>
              </a:rPr>
              <a:t>provide ongoing communication with teachers and Community Involvement Specialist for additional resources.</a:t>
            </a:r>
            <a:endParaRPr lang="en-US" altLang="en-US" sz="2100" dirty="0">
              <a:solidFill>
                <a:srgbClr val="003399"/>
              </a:solidFill>
              <a:latin typeface="Arial" charset="0"/>
              <a:ea typeface="Arial" charset="0"/>
              <a:cs typeface="Arial" charset="0"/>
            </a:endParaRPr>
          </a:p>
          <a:p>
            <a:pPr marL="0" indent="0" algn="just">
              <a:lnSpc>
                <a:spcPct val="90000"/>
              </a:lnSpc>
              <a:buClr>
                <a:srgbClr val="C00000"/>
              </a:buClr>
              <a:buNone/>
            </a:pPr>
            <a:r>
              <a:rPr lang="en-US" altLang="en-US" sz="2100" dirty="0">
                <a:solidFill>
                  <a:srgbClr val="002060"/>
                </a:solidFill>
                <a:latin typeface="Arial" charset="0"/>
                <a:ea typeface="Arial" charset="0"/>
                <a:cs typeface="Arial" charset="0"/>
              </a:rPr>
              <a:t>	</a:t>
            </a:r>
            <a:endParaRPr lang="en-US" altLang="en-US" sz="2100" dirty="0">
              <a:solidFill>
                <a:srgbClr val="002060"/>
              </a:solidFill>
              <a:highlight>
                <a:srgbClr val="FFFF00"/>
              </a:highlight>
              <a:latin typeface="Arial" charset="0"/>
              <a:ea typeface="Arial" charset="0"/>
              <a:cs typeface="Arial" charset="0"/>
            </a:endParaRPr>
          </a:p>
          <a:p>
            <a:pPr algn="just" eaLnBrk="1" hangingPunct="1">
              <a:lnSpc>
                <a:spcPct val="90000"/>
              </a:lnSpc>
              <a:buClr>
                <a:srgbClr val="C00000"/>
              </a:buClr>
              <a:buFont typeface="Wingdings" pitchFamily="2" charset="2"/>
              <a:buChar char="§"/>
            </a:pPr>
            <a:endParaRPr lang="en-US" altLang="en-US" sz="2100" dirty="0">
              <a:solidFill>
                <a:srgbClr val="002060"/>
              </a:solidFill>
              <a:highlight>
                <a:srgbClr val="FFFF00"/>
              </a:highlight>
              <a:latin typeface="Arial" charset="0"/>
              <a:ea typeface="Arial" charset="0"/>
              <a:cs typeface="Arial" charset="0"/>
            </a:endParaRPr>
          </a:p>
          <a:p>
            <a:pPr algn="just">
              <a:lnSpc>
                <a:spcPct val="90000"/>
              </a:lnSpc>
              <a:buClr>
                <a:srgbClr val="C00000"/>
              </a:buClr>
              <a:buFont typeface="Wingdings" pitchFamily="2" charset="2"/>
              <a:buChar char="§"/>
            </a:pPr>
            <a:r>
              <a:rPr lang="en-US" altLang="en-US" sz="2100" dirty="0">
                <a:solidFill>
                  <a:srgbClr val="003399"/>
                </a:solidFill>
                <a:latin typeface="Arial" charset="0"/>
                <a:ea typeface="Arial" charset="0"/>
                <a:cs typeface="Arial" charset="0"/>
              </a:rPr>
              <a:t>Provide training to assist parents and families of students enrolled in schools implementing the Title I Schoolwide Program to improve their child’s academic achievement.</a:t>
            </a:r>
          </a:p>
          <a:p>
            <a:pPr marL="0" indent="0" algn="just">
              <a:lnSpc>
                <a:spcPct val="90000"/>
              </a:lnSpc>
              <a:buClr>
                <a:srgbClr val="C00000"/>
              </a:buClr>
              <a:buNone/>
            </a:pPr>
            <a:r>
              <a:rPr lang="en-US" altLang="en-US" sz="2100" dirty="0">
                <a:solidFill>
                  <a:srgbClr val="002060"/>
                </a:solidFill>
                <a:latin typeface="Arial" charset="0"/>
                <a:ea typeface="Arial" charset="0"/>
                <a:cs typeface="Arial" charset="0"/>
              </a:rPr>
              <a:t>	</a:t>
            </a:r>
            <a:endParaRPr lang="en-US" altLang="en-US" sz="2100" dirty="0">
              <a:solidFill>
                <a:srgbClr val="002060"/>
              </a:solidFill>
              <a:highlight>
                <a:srgbClr val="FFFF00"/>
              </a:highlight>
              <a:latin typeface="Arial" charset="0"/>
              <a:ea typeface="Arial" charset="0"/>
              <a:cs typeface="Arial" charset="0"/>
            </a:endParaRPr>
          </a:p>
          <a:p>
            <a:pPr marL="457200" lvl="1" indent="0" algn="just" eaLnBrk="1" hangingPunct="1">
              <a:lnSpc>
                <a:spcPct val="90000"/>
              </a:lnSpc>
              <a:buClr>
                <a:srgbClr val="C00000"/>
              </a:buClr>
              <a:buNone/>
            </a:pPr>
            <a:endParaRPr lang="en-US" altLang="en-US" sz="2400" dirty="0">
              <a:solidFill>
                <a:srgbClr val="FF0000"/>
              </a:solidFill>
              <a:latin typeface="Arial" charset="0"/>
              <a:ea typeface="Arial" charset="0"/>
              <a:cs typeface="Arial" charset="0"/>
            </a:endParaRPr>
          </a:p>
          <a:p>
            <a:pPr marL="457200" lvl="1" indent="0" algn="just" eaLnBrk="1" hangingPunct="1">
              <a:lnSpc>
                <a:spcPct val="90000"/>
              </a:lnSpc>
              <a:buNone/>
            </a:pPr>
            <a:endParaRPr lang="en-US" altLang="en-US" sz="2400" dirty="0">
              <a:solidFill>
                <a:srgbClr val="FF0000"/>
              </a:solidFill>
              <a:latin typeface="Arial" charset="0"/>
              <a:ea typeface="Arial" charset="0"/>
              <a:cs typeface="Arial" charset="0"/>
            </a:endParaRPr>
          </a:p>
        </p:txBody>
      </p:sp>
      <p:sp>
        <p:nvSpPr>
          <p:cNvPr id="5" name="Rectangle 2"/>
          <p:cNvSpPr>
            <a:spLocks noGrp="1" noChangeArrowheads="1"/>
          </p:cNvSpPr>
          <p:nvPr>
            <p:ph type="title" idx="4294967295"/>
          </p:nvPr>
        </p:nvSpPr>
        <p:spPr>
          <a:xfrm>
            <a:off x="0" y="393700"/>
            <a:ext cx="9144000" cy="849313"/>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6" name="Rectangle 5">
            <a:extLst>
              <a:ext uri="{FF2B5EF4-FFF2-40B4-BE49-F238E27FC236}">
                <a16:creationId xmlns:a16="http://schemas.microsoft.com/office/drawing/2014/main" id="{CAF46184-7BD0-41C5-B3D4-36292A94DA05}"/>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13</a:t>
            </a:r>
          </a:p>
        </p:txBody>
      </p:sp>
      <p:sp>
        <p:nvSpPr>
          <p:cNvPr id="3" name="TextBox 2">
            <a:extLst>
              <a:ext uri="{FF2B5EF4-FFF2-40B4-BE49-F238E27FC236}">
                <a16:creationId xmlns:a16="http://schemas.microsoft.com/office/drawing/2014/main" id="{848E6C0C-113C-FD10-E666-6D7E3B42262A}"/>
              </a:ext>
            </a:extLst>
          </p:cNvPr>
          <p:cNvSpPr txBox="1"/>
          <p:nvPr/>
        </p:nvSpPr>
        <p:spPr>
          <a:xfrm>
            <a:off x="2392136" y="1421434"/>
            <a:ext cx="4620986" cy="415498"/>
          </a:xfrm>
          <a:prstGeom prst="rect">
            <a:avLst/>
          </a:prstGeom>
          <a:noFill/>
        </p:spPr>
        <p:txBody>
          <a:bodyPr wrap="square">
            <a:spAutoFit/>
          </a:bodyPr>
          <a:lstStyle/>
          <a:p>
            <a:pPr algn="ctr"/>
            <a:r>
              <a:rPr lang="en-US" sz="2100" u="sng" dirty="0">
                <a:solidFill>
                  <a:srgbClr val="003399"/>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21219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29699" name="Rectangle 5"/>
          <p:cNvSpPr txBox="1">
            <a:spLocks noChangeArrowheads="1"/>
          </p:cNvSpPr>
          <p:nvPr/>
        </p:nvSpPr>
        <p:spPr bwMode="auto">
          <a:xfrm>
            <a:off x="255106" y="1764828"/>
            <a:ext cx="8672945" cy="193218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indent="0" algn="ctr" eaLnBrk="1" hangingPunct="1">
              <a:lnSpc>
                <a:spcPct val="90000"/>
              </a:lnSpc>
              <a:buNone/>
            </a:pPr>
            <a:r>
              <a:rPr kumimoji="0" lang="en-US" altLang="en-US" sz="2100" b="0" i="0" u="none" strike="noStrike" kern="1200" cap="none" spc="0" normalizeH="0" baseline="0" noProof="0" dirty="0">
                <a:ln>
                  <a:noFill/>
                </a:ln>
                <a:solidFill>
                  <a:srgbClr val="002060"/>
                </a:solidFill>
                <a:effectLst/>
                <a:uLnTx/>
                <a:uFillTx/>
                <a:latin typeface="Arial" charset="0"/>
                <a:ea typeface="Arial" charset="0"/>
                <a:cs typeface="Arial" charset="0"/>
              </a:rPr>
              <a:t>Our School’s </a:t>
            </a:r>
            <a:r>
              <a:rPr lang="en-US" altLang="en-US" sz="2100" dirty="0">
                <a:solidFill>
                  <a:srgbClr val="002060"/>
                </a:solidFill>
                <a:latin typeface="Arial" charset="0"/>
                <a:ea typeface="Arial" charset="0"/>
                <a:cs typeface="Arial" charset="0"/>
              </a:rPr>
              <a:t>Mission Statement</a:t>
            </a:r>
          </a:p>
          <a:p>
            <a:pPr marL="0" indent="0" algn="ctr" eaLnBrk="1" hangingPunct="1">
              <a:lnSpc>
                <a:spcPct val="90000"/>
              </a:lnSpc>
              <a:buNone/>
            </a:pPr>
            <a:r>
              <a:rPr lang="en-US" altLang="en-US" sz="2100" dirty="0">
                <a:solidFill>
                  <a:srgbClr val="002060"/>
                </a:solidFill>
                <a:latin typeface="Arial" charset="0"/>
                <a:ea typeface="Arial" charset="0"/>
                <a:cs typeface="Arial" charset="0"/>
              </a:rPr>
              <a:t>Sunset Park Elementary School is committed to the pursuit of excellence seeking to maximize each student’s academic, social and patriotic potential enabling them to become lifelong learners and productive citizens. </a:t>
            </a:r>
          </a:p>
          <a:p>
            <a:pPr marL="0" indent="0" algn="ctr" eaLnBrk="1" hangingPunct="1">
              <a:lnSpc>
                <a:spcPct val="90000"/>
              </a:lnSpc>
              <a:buNone/>
            </a:pPr>
            <a:endParaRPr lang="en-US" altLang="en-US" sz="2100" dirty="0">
              <a:solidFill>
                <a:srgbClr val="002060"/>
              </a:solidFill>
              <a:highlight>
                <a:srgbClr val="FFFF00"/>
              </a:highlight>
              <a:latin typeface="Arial" charset="0"/>
              <a:ea typeface="Arial" charset="0"/>
              <a:cs typeface="Arial" charset="0"/>
            </a:endParaRPr>
          </a:p>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FB656E49-91CE-4F0B-867F-06ABC5C49A58}"/>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14</a:t>
            </a:r>
          </a:p>
        </p:txBody>
      </p:sp>
      <p:pic>
        <p:nvPicPr>
          <p:cNvPr id="3" name="Picture 2" descr="Blackboard and yellow chairs in a classroom">
            <a:extLst>
              <a:ext uri="{FF2B5EF4-FFF2-40B4-BE49-F238E27FC236}">
                <a16:creationId xmlns:a16="http://schemas.microsoft.com/office/drawing/2014/main" id="{B07384DE-7EF9-2EB7-C89F-5BC35D245942}"/>
              </a:ext>
            </a:extLst>
          </p:cNvPr>
          <p:cNvPicPr>
            <a:picLocks noChangeAspect="1"/>
          </p:cNvPicPr>
          <p:nvPr/>
        </p:nvPicPr>
        <p:blipFill>
          <a:blip r:embed="rId3"/>
          <a:stretch>
            <a:fillRect/>
          </a:stretch>
        </p:blipFill>
        <p:spPr>
          <a:xfrm>
            <a:off x="2301497" y="3697014"/>
            <a:ext cx="4541004" cy="2286019"/>
          </a:xfrm>
          <a:prstGeom prst="rect">
            <a:avLst/>
          </a:prstGeom>
        </p:spPr>
      </p:pic>
      <p:sp>
        <p:nvSpPr>
          <p:cNvPr id="4" name="TextBox 3">
            <a:extLst>
              <a:ext uri="{FF2B5EF4-FFF2-40B4-BE49-F238E27FC236}">
                <a16:creationId xmlns:a16="http://schemas.microsoft.com/office/drawing/2014/main" id="{89B7945F-2D2C-60AE-257F-1CF22F289DD3}"/>
              </a:ext>
            </a:extLst>
          </p:cNvPr>
          <p:cNvSpPr txBox="1"/>
          <p:nvPr/>
        </p:nvSpPr>
        <p:spPr>
          <a:xfrm>
            <a:off x="2301497" y="1403500"/>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391923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txBox="1">
            <a:spLocks noChangeArrowheads="1"/>
          </p:cNvSpPr>
          <p:nvPr/>
        </p:nvSpPr>
        <p:spPr bwMode="auto">
          <a:xfrm>
            <a:off x="357372" y="1834617"/>
            <a:ext cx="4336473" cy="522382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gn="ctr" eaLnBrk="1" hangingPunct="1">
              <a:lnSpc>
                <a:spcPct val="90000"/>
              </a:lnSpc>
              <a:buNone/>
            </a:pPr>
            <a:endParaRPr lang="en-US" sz="2400" dirty="0">
              <a:solidFill>
                <a:srgbClr val="000000"/>
              </a:solidFill>
              <a:latin typeface="Arial" charset="0"/>
              <a:cs typeface="Arial" charset="0"/>
            </a:endParaRPr>
          </a:p>
          <a:p>
            <a:pPr marL="0" indent="0" algn="ctr" eaLnBrk="1" hangingPunct="1">
              <a:lnSpc>
                <a:spcPct val="90000"/>
              </a:lnSpc>
              <a:buNone/>
            </a:pPr>
            <a:endParaRPr lang="en-US" sz="2400" dirty="0">
              <a:solidFill>
                <a:srgbClr val="000000"/>
              </a:solidFill>
              <a:latin typeface="Arial" charset="0"/>
              <a:cs typeface="Arial" charset="0"/>
            </a:endParaRPr>
          </a:p>
          <a:p>
            <a:pPr marL="0" indent="0" algn="ctr" eaLnBrk="1" hangingPunct="1">
              <a:lnSpc>
                <a:spcPct val="90000"/>
              </a:lnSpc>
              <a:buNone/>
            </a:pPr>
            <a:r>
              <a:rPr lang="en-US" sz="2100" dirty="0">
                <a:solidFill>
                  <a:srgbClr val="002060"/>
                </a:solidFill>
                <a:latin typeface="Arial" panose="020B0604020202020204" pitchFamily="34" charset="0"/>
                <a:cs typeface="Arial" panose="020B0604020202020204" pitchFamily="34" charset="0"/>
              </a:rPr>
              <a:t>ELA: 	From  </a:t>
            </a:r>
            <a:r>
              <a:rPr lang="en-US" sz="2100" u="sng" dirty="0">
                <a:solidFill>
                  <a:srgbClr val="002060"/>
                </a:solidFill>
                <a:latin typeface="Arial" panose="020B0604020202020204" pitchFamily="34" charset="0"/>
                <a:cs typeface="Arial" panose="020B0604020202020204" pitchFamily="34" charset="0"/>
              </a:rPr>
              <a:t>64% to 70%</a:t>
            </a:r>
          </a:p>
          <a:p>
            <a:pPr marL="0" indent="0" algn="ctr">
              <a:buNone/>
            </a:pPr>
            <a:r>
              <a:rPr lang="en-US" sz="2100" dirty="0">
                <a:solidFill>
                  <a:srgbClr val="002060"/>
                </a:solidFill>
                <a:latin typeface="Arial" panose="020B0604020202020204" pitchFamily="34" charset="0"/>
                <a:cs typeface="Arial" panose="020B0604020202020204" pitchFamily="34" charset="0"/>
              </a:rPr>
              <a:t>	</a:t>
            </a:r>
          </a:p>
          <a:p>
            <a:pPr marL="0" indent="0" algn="ctr">
              <a:buNone/>
            </a:pPr>
            <a:r>
              <a:rPr lang="en-US" sz="2100" dirty="0">
                <a:solidFill>
                  <a:srgbClr val="002060"/>
                </a:solidFill>
                <a:latin typeface="Arial" panose="020B0604020202020204" pitchFamily="34" charset="0"/>
                <a:cs typeface="Arial" panose="020B0604020202020204" pitchFamily="34" charset="0"/>
              </a:rPr>
              <a:t>Math: 	From  </a:t>
            </a:r>
            <a:r>
              <a:rPr lang="en-US" sz="2100" u="sng" dirty="0">
                <a:solidFill>
                  <a:srgbClr val="002060"/>
                </a:solidFill>
                <a:latin typeface="Arial" panose="020B0604020202020204" pitchFamily="34" charset="0"/>
                <a:cs typeface="Arial" panose="020B0604020202020204" pitchFamily="34" charset="0"/>
              </a:rPr>
              <a:t>68% to 70%</a:t>
            </a:r>
          </a:p>
          <a:p>
            <a:pPr marL="0" indent="0" algn="ctr">
              <a:buNone/>
            </a:pPr>
            <a:r>
              <a:rPr lang="en-US" sz="2100" dirty="0">
                <a:solidFill>
                  <a:srgbClr val="002060"/>
                </a:solidFill>
                <a:latin typeface="Arial" panose="020B0604020202020204" pitchFamily="34" charset="0"/>
                <a:cs typeface="Arial" panose="020B0604020202020204" pitchFamily="34" charset="0"/>
              </a:rPr>
              <a:t>	</a:t>
            </a:r>
          </a:p>
          <a:p>
            <a:pPr marL="166370" indent="0">
              <a:buNone/>
            </a:pPr>
            <a:r>
              <a:rPr lang="en-US" sz="2100" dirty="0">
                <a:solidFill>
                  <a:srgbClr val="002060"/>
                </a:solidFill>
                <a:latin typeface="Arial"/>
                <a:cs typeface="Arial"/>
              </a:rPr>
              <a:t>Science: 	 From  </a:t>
            </a:r>
            <a:r>
              <a:rPr lang="en-US" sz="2100" u="sng" dirty="0">
                <a:solidFill>
                  <a:srgbClr val="002060"/>
                </a:solidFill>
                <a:latin typeface="Arial"/>
                <a:cs typeface="Arial"/>
              </a:rPr>
              <a:t>58% to 65%</a:t>
            </a:r>
          </a:p>
          <a:p>
            <a:pPr marL="166370" indent="0">
              <a:buNone/>
            </a:pPr>
            <a:endParaRPr lang="en-US" sz="2100" dirty="0">
              <a:solidFill>
                <a:srgbClr val="002060"/>
              </a:solidFill>
              <a:highlight>
                <a:srgbClr val="FFFF00"/>
              </a:highlight>
              <a:latin typeface="Arial"/>
              <a:cs typeface="Arial"/>
            </a:endParaRPr>
          </a:p>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D1758B11-DF23-4EE8-8BF7-B49E765407B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15</a:t>
            </a:r>
          </a:p>
        </p:txBody>
      </p:sp>
      <p:pic>
        <p:nvPicPr>
          <p:cNvPr id="3" name="Picture 2" descr="Two referees near the goal signaling touchdown to large stadium">
            <a:extLst>
              <a:ext uri="{FF2B5EF4-FFF2-40B4-BE49-F238E27FC236}">
                <a16:creationId xmlns:a16="http://schemas.microsoft.com/office/drawing/2014/main" id="{911805B9-6434-FD47-62A6-3F388847E452}"/>
              </a:ext>
            </a:extLst>
          </p:cNvPr>
          <p:cNvPicPr>
            <a:picLocks noChangeAspect="1"/>
          </p:cNvPicPr>
          <p:nvPr/>
        </p:nvPicPr>
        <p:blipFill>
          <a:blip r:embed="rId3"/>
          <a:stretch>
            <a:fillRect/>
          </a:stretch>
        </p:blipFill>
        <p:spPr>
          <a:xfrm>
            <a:off x="4954839" y="2141314"/>
            <a:ext cx="3747080" cy="3706306"/>
          </a:xfrm>
          <a:prstGeom prst="rect">
            <a:avLst/>
          </a:prstGeom>
        </p:spPr>
      </p:pic>
      <p:sp>
        <p:nvSpPr>
          <p:cNvPr id="20482" name="Rectangle 2"/>
          <p:cNvSpPr>
            <a:spLocks noGrp="1" noChangeArrowheads="1"/>
          </p:cNvSpPr>
          <p:nvPr>
            <p:ph type="title" idx="4294967295"/>
          </p:nvPr>
        </p:nvSpPr>
        <p:spPr>
          <a:xfrm>
            <a:off x="0" y="158750"/>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4" name="TextBox 3">
            <a:extLst>
              <a:ext uri="{FF2B5EF4-FFF2-40B4-BE49-F238E27FC236}">
                <a16:creationId xmlns:a16="http://schemas.microsoft.com/office/drawing/2014/main" id="{08EEB12E-87C3-4841-35DD-DECD25129642}"/>
              </a:ext>
            </a:extLst>
          </p:cNvPr>
          <p:cNvSpPr txBox="1"/>
          <p:nvPr/>
        </p:nvSpPr>
        <p:spPr>
          <a:xfrm>
            <a:off x="-216229" y="1834617"/>
            <a:ext cx="5570515" cy="383182"/>
          </a:xfrm>
          <a:prstGeom prst="rect">
            <a:avLst/>
          </a:prstGeom>
          <a:noFill/>
        </p:spPr>
        <p:txBody>
          <a:bodyPr wrap="square" rtlCol="0">
            <a:spAutoFit/>
          </a:bodyPr>
          <a:lstStyle/>
          <a:p>
            <a:pPr algn="ctr">
              <a:lnSpc>
                <a:spcPct val="90000"/>
              </a:lnSpc>
            </a:pPr>
            <a:r>
              <a:rPr lang="en-US" altLang="en-US" sz="2100" dirty="0">
                <a:solidFill>
                  <a:srgbClr val="002060"/>
                </a:solidFill>
                <a:latin typeface="Arial" charset="0"/>
                <a:ea typeface="Arial" charset="0"/>
                <a:cs typeface="Arial" charset="0"/>
              </a:rPr>
              <a:t>Our School’s Goal for 2023-2024</a:t>
            </a:r>
            <a:endParaRPr lang="en-US" altLang="en-US" sz="2100" strike="sngStrike" dirty="0">
              <a:solidFill>
                <a:srgbClr val="002060"/>
              </a:solidFill>
              <a:latin typeface="Arial" charset="0"/>
              <a:ea typeface="Arial" charset="0"/>
              <a:cs typeface="Arial" charset="0"/>
            </a:endParaRPr>
          </a:p>
        </p:txBody>
      </p:sp>
      <p:sp>
        <p:nvSpPr>
          <p:cNvPr id="5" name="TextBox 4">
            <a:extLst>
              <a:ext uri="{FF2B5EF4-FFF2-40B4-BE49-F238E27FC236}">
                <a16:creationId xmlns:a16="http://schemas.microsoft.com/office/drawing/2014/main" id="{22B4927D-88F3-D06B-00AB-11E52E537B47}"/>
              </a:ext>
            </a:extLst>
          </p:cNvPr>
          <p:cNvSpPr txBox="1"/>
          <p:nvPr/>
        </p:nvSpPr>
        <p:spPr>
          <a:xfrm>
            <a:off x="2403763" y="1129391"/>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119633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854075"/>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2109935"/>
            <a:ext cx="8778875" cy="47480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lvl="0" algn="just" defTabSz="914400" fontAlgn="base">
              <a:spcAft>
                <a:spcPct val="0"/>
              </a:spcAft>
              <a:buClr>
                <a:srgbClr val="C00000"/>
              </a:buClr>
              <a:buFont typeface="Wingdings" pitchFamily="2" charset="2"/>
              <a:buChar char="§"/>
              <a:defRPr/>
            </a:pPr>
            <a:r>
              <a:rPr lang="en-US" sz="2000" kern="0" dirty="0">
                <a:solidFill>
                  <a:schemeClr val="tx1"/>
                </a:solidFill>
                <a:latin typeface="Arial" panose="020B0604020202020204" pitchFamily="34" charset="0"/>
                <a:cs typeface="Arial" panose="020B0604020202020204" pitchFamily="34" charset="0"/>
              </a:rPr>
              <a:t>Our school uses data to align the curriculum to State and District academic standards.</a:t>
            </a:r>
          </a:p>
          <a:p>
            <a:pPr lvl="0" algn="just" defTabSz="914400" fontAlgn="base">
              <a:spcBef>
                <a:spcPts val="2400"/>
              </a:spcBef>
              <a:spcAft>
                <a:spcPct val="0"/>
              </a:spcAft>
              <a:buClr>
                <a:srgbClr val="C00000"/>
              </a:buClr>
              <a:buFont typeface="Wingdings" pitchFamily="2" charset="2"/>
              <a:buChar char="§"/>
              <a:defRPr/>
            </a:pPr>
            <a:r>
              <a:rPr lang="en-US" sz="2000" kern="0" dirty="0">
                <a:solidFill>
                  <a:srgbClr val="000000"/>
                </a:solidFill>
                <a:latin typeface="Arial" panose="020B0604020202020204" pitchFamily="34" charset="0"/>
                <a:cs typeface="Arial" panose="020B0604020202020204" pitchFamily="34" charset="0"/>
              </a:rPr>
              <a:t>Our  instructional practices are adjusted based on the findings of the assessment data.</a:t>
            </a:r>
          </a:p>
          <a:p>
            <a:pPr lvl="0" algn="just" defTabSz="914400" fontAlgn="base">
              <a:spcBef>
                <a:spcPts val="2400"/>
              </a:spcBef>
              <a:spcAft>
                <a:spcPct val="0"/>
              </a:spcAft>
              <a:buClr>
                <a:srgbClr val="C00000"/>
              </a:buClr>
              <a:buFont typeface="Wingdings" pitchFamily="2" charset="2"/>
              <a:buChar char="§"/>
              <a:defRPr/>
            </a:pPr>
            <a:r>
              <a:rPr lang="en-US" sz="2000" kern="0" dirty="0">
                <a:solidFill>
                  <a:srgbClr val="000000"/>
                </a:solidFill>
                <a:latin typeface="Arial" panose="020B0604020202020204" pitchFamily="34" charset="0"/>
                <a:cs typeface="Arial" panose="020B0604020202020204" pitchFamily="34" charset="0"/>
              </a:rPr>
              <a:t>For further details about our school achievement data, we invite you to attend the EESAC meetings throughout the school year.</a:t>
            </a:r>
          </a:p>
          <a:p>
            <a:pPr marL="0" lvl="0" indent="0" algn="just" eaLnBrk="1" hangingPunct="1">
              <a:lnSpc>
                <a:spcPct val="150000"/>
              </a:lnSpc>
              <a:spcBef>
                <a:spcPts val="0"/>
              </a:spcBef>
              <a:buNone/>
            </a:pPr>
            <a:endParaRPr lang="en-US" sz="2200" kern="0" dirty="0">
              <a:solidFill>
                <a:schemeClr val="accent1">
                  <a:lumMod val="50000"/>
                </a:schemeClr>
              </a:solidFill>
              <a:latin typeface="Arial" panose="020B0604020202020204" pitchFamily="34" charset="0"/>
              <a:cs typeface="Arial" panose="020B0604020202020204" pitchFamily="34" charset="0"/>
            </a:endParaRPr>
          </a:p>
          <a:p>
            <a:pPr marL="0" lvl="0" indent="0" algn="just" eaLnBrk="1" hangingPunct="1">
              <a:lnSpc>
                <a:spcPct val="150000"/>
              </a:lnSpc>
              <a:spcBef>
                <a:spcPts val="0"/>
              </a:spcBef>
              <a:buNone/>
            </a:pPr>
            <a:endParaRPr lang="en-US" sz="800" kern="0" dirty="0">
              <a:solidFill>
                <a:schemeClr val="accent1">
                  <a:lumMod val="50000"/>
                </a:schemeClr>
              </a:solidFill>
              <a:latin typeface="Arial" panose="020B0604020202020204" pitchFamily="34" charset="0"/>
              <a:cs typeface="Arial" panose="020B0604020202020204" pitchFamily="34" charset="0"/>
            </a:endParaRP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9751877-2410-4CE5-A427-932CB346D83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16</a:t>
            </a:r>
          </a:p>
        </p:txBody>
      </p:sp>
      <p:sp>
        <p:nvSpPr>
          <p:cNvPr id="3" name="TextBox 2">
            <a:extLst>
              <a:ext uri="{FF2B5EF4-FFF2-40B4-BE49-F238E27FC236}">
                <a16:creationId xmlns:a16="http://schemas.microsoft.com/office/drawing/2014/main" id="{2131089B-2A4C-E5FB-AE85-BAA5707CE660}"/>
              </a:ext>
            </a:extLst>
          </p:cNvPr>
          <p:cNvSpPr txBox="1"/>
          <p:nvPr/>
        </p:nvSpPr>
        <p:spPr>
          <a:xfrm>
            <a:off x="1855333" y="1694437"/>
            <a:ext cx="543333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spTree>
    <p:extLst>
      <p:ext uri="{BB962C8B-B14F-4D97-AF65-F5344CB8AC3E}">
        <p14:creationId xmlns:p14="http://schemas.microsoft.com/office/powerpoint/2010/main" val="106611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33350"/>
            <a:ext cx="9144000" cy="811213"/>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1689315"/>
            <a:ext cx="8778875" cy="441701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algn="just" eaLnBrk="1" hangingPunct="1">
              <a:lnSpc>
                <a:spcPct val="150000"/>
              </a:lnSpc>
              <a:spcBef>
                <a:spcPts val="0"/>
              </a:spcBef>
              <a:buNone/>
            </a:pPr>
            <a:endParaRPr lang="en-US" sz="2400" kern="0" dirty="0">
              <a:solidFill>
                <a:schemeClr val="accent1">
                  <a:lumMod val="50000"/>
                </a:schemeClr>
              </a:solidFill>
              <a:latin typeface="Arial" panose="020B0604020202020204" pitchFamily="34" charset="0"/>
              <a:cs typeface="Arial" panose="020B0604020202020204" pitchFamily="34" charset="0"/>
            </a:endParaRPr>
          </a:p>
          <a:p>
            <a:pPr lvl="0" algn="just" defTabSz="914400" fontAlgn="base">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school uses data to align the curriculum to State and District academic standards.</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instructional practices are adjusted based on the findings of the assessment data.</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For further details about our school achievement data, we invite you to attend the EESAC meetings throughout the school year.</a:t>
            </a: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AE73ACD-F2B0-4110-BF0D-E0EC365EAD1C}"/>
              </a:ext>
            </a:extLst>
          </p:cNvPr>
          <p:cNvSpPr/>
          <p:nvPr/>
        </p:nvSpPr>
        <p:spPr>
          <a:xfrm>
            <a:off x="8494170" y="5949137"/>
            <a:ext cx="415498" cy="369332"/>
          </a:xfrm>
          <a:prstGeom prst="rect">
            <a:avLst/>
          </a:prstGeom>
        </p:spPr>
        <p:txBody>
          <a:bodyPr wrap="none">
            <a:spAutoFit/>
          </a:bodyPr>
          <a:lstStyle/>
          <a:p>
            <a:r>
              <a:rPr lang="en-US" dirty="0"/>
              <a:t>17</a:t>
            </a:r>
          </a:p>
        </p:txBody>
      </p:sp>
      <p:sp>
        <p:nvSpPr>
          <p:cNvPr id="3" name="TextBox 2">
            <a:extLst>
              <a:ext uri="{FF2B5EF4-FFF2-40B4-BE49-F238E27FC236}">
                <a16:creationId xmlns:a16="http://schemas.microsoft.com/office/drawing/2014/main" id="{FC06B99B-9BDF-E0CA-1E03-DBE7108F6D08}"/>
              </a:ext>
            </a:extLst>
          </p:cNvPr>
          <p:cNvSpPr txBox="1"/>
          <p:nvPr/>
        </p:nvSpPr>
        <p:spPr>
          <a:xfrm>
            <a:off x="1840024" y="1481566"/>
            <a:ext cx="5463949"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spTree>
    <p:extLst>
      <p:ext uri="{BB962C8B-B14F-4D97-AF65-F5344CB8AC3E}">
        <p14:creationId xmlns:p14="http://schemas.microsoft.com/office/powerpoint/2010/main" val="208540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46429" y="1794481"/>
            <a:ext cx="8451141" cy="3974548"/>
          </a:xfrm>
          <a:ln w="28575">
            <a:noFill/>
          </a:ln>
        </p:spPr>
        <p:txBody>
          <a:bodyPr anchor="t">
            <a:noAutofit/>
          </a:bodyPr>
          <a:lstStyle/>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Each Title I school must have a School-Parent Compact that is developed jointly by parents and school personnel.</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compact sets out the responsibilities of the students, parents, and school staff in striving to raise student academic achievement. </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At the elementary grades (K- 5 only), the compact will be discussed and amended during parent-teacher conferences and documented in a teacher communication log.</a:t>
            </a:r>
          </a:p>
        </p:txBody>
      </p:sp>
      <p:sp>
        <p:nvSpPr>
          <p:cNvPr id="4" name="Title 3"/>
          <p:cNvSpPr>
            <a:spLocks noGrp="1"/>
          </p:cNvSpPr>
          <p:nvPr>
            <p:ph type="title"/>
          </p:nvPr>
        </p:nvSpPr>
        <p:spPr>
          <a:xfrm>
            <a:off x="0" y="143858"/>
            <a:ext cx="9144000" cy="898450"/>
          </a:xfrm>
        </p:spPr>
        <p:txBody>
          <a:bodyPr/>
          <a:lstStyle/>
          <a:p>
            <a:pPr algn="ctr"/>
            <a:r>
              <a:rPr lang="en-US" dirty="0">
                <a:solidFill>
                  <a:schemeClr val="bg1"/>
                </a:solidFill>
                <a:latin typeface="Arial" panose="020B0604020202020204" pitchFamily="34" charset="0"/>
                <a:cs typeface="Arial" panose="020B0604020202020204" pitchFamily="34" charset="0"/>
              </a:rPr>
              <a:t>What is the School-Parent</a:t>
            </a:r>
            <a:r>
              <a:rPr lang="en-US" dirty="0">
                <a:solidFill>
                  <a:schemeClr val="bg1"/>
                </a:solidFill>
              </a:rPr>
              <a:t> </a:t>
            </a:r>
            <a:r>
              <a:rPr lang="en-US" dirty="0">
                <a:solidFill>
                  <a:schemeClr val="bg1"/>
                </a:solidFill>
                <a:latin typeface="Arial" panose="020B0604020202020204" pitchFamily="34" charset="0"/>
                <a:cs typeface="Arial" panose="020B0604020202020204" pitchFamily="34" charset="0"/>
              </a:rPr>
              <a:t>Compact?</a:t>
            </a:r>
          </a:p>
        </p:txBody>
      </p:sp>
      <p:sp>
        <p:nvSpPr>
          <p:cNvPr id="6" name="Rectangle 5">
            <a:extLst>
              <a:ext uri="{FF2B5EF4-FFF2-40B4-BE49-F238E27FC236}">
                <a16:creationId xmlns:a16="http://schemas.microsoft.com/office/drawing/2014/main" id="{078FECCB-8837-41B0-83F2-CC940A7A7692}"/>
              </a:ext>
            </a:extLst>
          </p:cNvPr>
          <p:cNvSpPr/>
          <p:nvPr/>
        </p:nvSpPr>
        <p:spPr>
          <a:xfrm>
            <a:off x="8494170" y="5949137"/>
            <a:ext cx="415498" cy="369332"/>
          </a:xfrm>
          <a:prstGeom prst="rect">
            <a:avLst/>
          </a:prstGeom>
        </p:spPr>
        <p:txBody>
          <a:bodyPr wrap="none">
            <a:spAutoFit/>
          </a:bodyPr>
          <a:lstStyle/>
          <a:p>
            <a:r>
              <a:rPr lang="en-US" dirty="0"/>
              <a:t>18</a:t>
            </a:r>
          </a:p>
        </p:txBody>
      </p:sp>
      <p:sp>
        <p:nvSpPr>
          <p:cNvPr id="5" name="TextBox 4">
            <a:extLst>
              <a:ext uri="{FF2B5EF4-FFF2-40B4-BE49-F238E27FC236}">
                <a16:creationId xmlns:a16="http://schemas.microsoft.com/office/drawing/2014/main" id="{F9E5A6BA-8CBC-F557-7602-568265FAE6F9}"/>
              </a:ext>
            </a:extLst>
          </p:cNvPr>
          <p:cNvSpPr txBox="1"/>
          <p:nvPr/>
        </p:nvSpPr>
        <p:spPr>
          <a:xfrm>
            <a:off x="2281917" y="1291207"/>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School-Parent Compact</a:t>
            </a:r>
          </a:p>
        </p:txBody>
      </p:sp>
    </p:spTree>
    <p:extLst>
      <p:ext uri="{BB962C8B-B14F-4D97-AF65-F5344CB8AC3E}">
        <p14:creationId xmlns:p14="http://schemas.microsoft.com/office/powerpoint/2010/main" val="42472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51064" y="1618741"/>
            <a:ext cx="8441872" cy="4699728"/>
          </a:xfrm>
          <a:ln w="28575">
            <a:noFill/>
          </a:ln>
        </p:spPr>
        <p:txBody>
          <a:bodyPr>
            <a:noAutofit/>
          </a:bodyPr>
          <a:lstStyle/>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Our school offers workshops, trainings, and parent/teacher conferences at flexible meeting times </a:t>
            </a:r>
            <a:r>
              <a:rPr lang="en-US" sz="2100" dirty="0">
                <a:latin typeface="Arial" panose="020B0604020202020204" pitchFamily="34" charset="0"/>
                <a:cs typeface="Arial" panose="020B0604020202020204" pitchFamily="34" charset="0"/>
              </a:rPr>
              <a:t>Monday through Friday after school and in the evenings</a:t>
            </a:r>
            <a:r>
              <a:rPr lang="en-US" sz="2100" dirty="0">
                <a:solidFill>
                  <a:srgbClr val="002060"/>
                </a:solidFill>
                <a:latin typeface="Arial" panose="020B0604020202020204" pitchFamily="34" charset="0"/>
                <a:cs typeface="Arial" panose="020B0604020202020204" pitchFamily="34" charset="0"/>
              </a:rPr>
              <a:t> and a Parent Resource Center/Area;</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School and parent partnerships are built within advisory councils such as the Educational Excellence School Advisory Council (EESAC), the Title I District Advisory Council (DAC), and the South Region Parent Advisory Council (PAC);</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Title I DAC and Region PAC members are representatives of parents who consult with the District Title I DAC on the planning and implementation of the Title I Schoolwide Program.</a:t>
            </a:r>
          </a:p>
          <a:p>
            <a:pPr marL="0" indent="0">
              <a:buClrTx/>
              <a:buSzPct val="11000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6366" y="114300"/>
            <a:ext cx="9107634" cy="898071"/>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6" name="Rectangle 5">
            <a:extLst>
              <a:ext uri="{FF2B5EF4-FFF2-40B4-BE49-F238E27FC236}">
                <a16:creationId xmlns:a16="http://schemas.microsoft.com/office/drawing/2014/main" id="{A9E232FC-D2B5-4EA1-BE3A-F63AA7EF3E84}"/>
              </a:ext>
            </a:extLst>
          </p:cNvPr>
          <p:cNvSpPr/>
          <p:nvPr/>
        </p:nvSpPr>
        <p:spPr>
          <a:xfrm>
            <a:off x="8494170" y="5949137"/>
            <a:ext cx="415498" cy="369332"/>
          </a:xfrm>
          <a:prstGeom prst="rect">
            <a:avLst/>
          </a:prstGeom>
        </p:spPr>
        <p:txBody>
          <a:bodyPr wrap="none">
            <a:spAutoFit/>
          </a:bodyPr>
          <a:lstStyle/>
          <a:p>
            <a:r>
              <a:rPr lang="en-US" dirty="0"/>
              <a:t>19</a:t>
            </a:r>
          </a:p>
        </p:txBody>
      </p:sp>
      <p:sp>
        <p:nvSpPr>
          <p:cNvPr id="5" name="TextBox 4">
            <a:extLst>
              <a:ext uri="{FF2B5EF4-FFF2-40B4-BE49-F238E27FC236}">
                <a16:creationId xmlns:a16="http://schemas.microsoft.com/office/drawing/2014/main" id="{3D99DFA8-5424-67A0-D115-A260CD667AC7}"/>
              </a:ext>
            </a:extLst>
          </p:cNvPr>
          <p:cNvSpPr txBox="1"/>
          <p:nvPr/>
        </p:nvSpPr>
        <p:spPr>
          <a:xfrm>
            <a:off x="1549173" y="1203243"/>
            <a:ext cx="6045653"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Families, and Schools Working Together</a:t>
            </a:r>
          </a:p>
        </p:txBody>
      </p:sp>
    </p:spTree>
    <p:extLst>
      <p:ext uri="{BB962C8B-B14F-4D97-AF65-F5344CB8AC3E}">
        <p14:creationId xmlns:p14="http://schemas.microsoft.com/office/powerpoint/2010/main" val="2275829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94919"/>
            <a:ext cx="9144000" cy="104923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p>
        </p:txBody>
      </p:sp>
      <p:sp>
        <p:nvSpPr>
          <p:cNvPr id="5" name="TextBox 4">
            <a:extLst>
              <a:ext uri="{FF2B5EF4-FFF2-40B4-BE49-F238E27FC236}">
                <a16:creationId xmlns:a16="http://schemas.microsoft.com/office/drawing/2014/main" id="{33371964-2AC3-EB4E-A4A3-7091D7CA641B}"/>
              </a:ext>
            </a:extLst>
          </p:cNvPr>
          <p:cNvSpPr txBox="1"/>
          <p:nvPr/>
        </p:nvSpPr>
        <p:spPr>
          <a:xfrm>
            <a:off x="160732" y="2185025"/>
            <a:ext cx="5686841" cy="4478056"/>
          </a:xfrm>
          <a:prstGeom prst="rect">
            <a:avLst/>
          </a:prstGeom>
        </p:spPr>
        <p:txBody>
          <a:bodyPr vert="horz" lIns="91440" tIns="45720" rIns="91440" bIns="45720" rtlCol="0" anchor="t">
            <a:noAutofit/>
          </a:bodyPr>
          <a:lstStyle/>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All About Title I</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Schoolwide Funds</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District-level Parent and Family Engagement Plan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School-level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Achievement and Performance Data</a:t>
            </a:r>
          </a:p>
          <a:p>
            <a:pPr marL="400050" indent="-285750" defTabSz="914400">
              <a:lnSpc>
                <a:spcPct val="110000"/>
              </a:lnSpc>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Curriculum, Instruction &amp; Assessment</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School-Parent Compact</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5"/>
              <a:stretch>
                <a:fillRect/>
              </a:stretch>
            </p:blipFill>
            <p:spPr>
              <a:xfrm>
                <a:off x="5838573" y="3050147"/>
                <a:ext cx="18000" cy="18000"/>
              </a:xfrm>
              <a:prstGeom prst="rect">
                <a:avLst/>
              </a:prstGeom>
            </p:spPr>
          </p:pic>
        </mc:Fallback>
      </mc:AlternateContent>
      <p:sp>
        <p:nvSpPr>
          <p:cNvPr id="8" name="Rectangle 7">
            <a:extLst>
              <a:ext uri="{FF2B5EF4-FFF2-40B4-BE49-F238E27FC236}">
                <a16:creationId xmlns:a16="http://schemas.microsoft.com/office/drawing/2014/main" id="{3433C2D6-5C99-4746-B8C8-A8C30298E156}"/>
              </a:ext>
            </a:extLst>
          </p:cNvPr>
          <p:cNvSpPr/>
          <p:nvPr/>
        </p:nvSpPr>
        <p:spPr>
          <a:xfrm>
            <a:off x="8494170" y="5949137"/>
            <a:ext cx="300082" cy="369332"/>
          </a:xfrm>
          <a:prstGeom prst="rect">
            <a:avLst/>
          </a:prstGeom>
        </p:spPr>
        <p:txBody>
          <a:bodyPr wrap="none">
            <a:spAutoFit/>
          </a:bodyPr>
          <a:lstStyle/>
          <a:p>
            <a:r>
              <a:rPr lang="en-US" dirty="0">
                <a:solidFill>
                  <a:srgbClr val="002060"/>
                </a:solidFill>
              </a:rPr>
              <a:t>2</a:t>
            </a:r>
          </a:p>
        </p:txBody>
      </p:sp>
      <p:sp>
        <p:nvSpPr>
          <p:cNvPr id="2" name="TextBox 1">
            <a:extLst>
              <a:ext uri="{FF2B5EF4-FFF2-40B4-BE49-F238E27FC236}">
                <a16:creationId xmlns:a16="http://schemas.microsoft.com/office/drawing/2014/main" id="{8DC19232-7170-4E3F-A181-2411E1CE3494}"/>
              </a:ext>
            </a:extLst>
          </p:cNvPr>
          <p:cNvSpPr txBox="1"/>
          <p:nvPr/>
        </p:nvSpPr>
        <p:spPr>
          <a:xfrm>
            <a:off x="4121727" y="1431831"/>
            <a:ext cx="1398165"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1CA3E746-15CD-7D64-A994-CFD1541F3D41}"/>
              </a:ext>
            </a:extLst>
          </p:cNvPr>
          <p:cNvPicPr>
            <a:picLocks noChangeAspect="1"/>
          </p:cNvPicPr>
          <p:nvPr/>
        </p:nvPicPr>
        <p:blipFill>
          <a:blip r:embed="rId6"/>
          <a:stretch>
            <a:fillRect/>
          </a:stretch>
        </p:blipFill>
        <p:spPr>
          <a:xfrm>
            <a:off x="5847573" y="2674137"/>
            <a:ext cx="2909838" cy="2417016"/>
          </a:xfrm>
          <a:prstGeom prst="rect">
            <a:avLst/>
          </a:prstGeom>
        </p:spPr>
      </p:pic>
    </p:spTree>
    <p:extLst>
      <p:ext uri="{BB962C8B-B14F-4D97-AF65-F5344CB8AC3E}">
        <p14:creationId xmlns:p14="http://schemas.microsoft.com/office/powerpoint/2010/main" val="2960189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501077" y="1826566"/>
            <a:ext cx="3952875" cy="4752384"/>
          </a:xfrm>
          <a:ln w="28575">
            <a:noFill/>
          </a:ln>
        </p:spPr>
        <p:txBody>
          <a:bodyPr>
            <a:noAutofit/>
          </a:bodyPr>
          <a:lstStyle/>
          <a:p>
            <a:pPr marL="0" indent="0" algn="ctr">
              <a:buClrTx/>
              <a:buSzPct val="110000"/>
              <a:buNone/>
            </a:pPr>
            <a:endParaRPr lang="en-US" sz="3200" b="1" dirty="0">
              <a:solidFill>
                <a:srgbClr val="002060"/>
              </a:solidFill>
              <a:latin typeface="Arial" panose="020B0604020202020204" pitchFamily="34" charset="0"/>
              <a:cs typeface="Arial" panose="020B0604020202020204" pitchFamily="34" charset="0"/>
            </a:endParaRPr>
          </a:p>
          <a:p>
            <a:pPr marL="0" indent="0" algn="ctr">
              <a:buClrTx/>
              <a:buSzPct val="110000"/>
              <a:buNone/>
            </a:pPr>
            <a:r>
              <a:rPr lang="en-US" sz="3200" b="1" dirty="0">
                <a:solidFill>
                  <a:srgbClr val="002060"/>
                </a:solidFill>
                <a:latin typeface="Arial" panose="020B0604020202020204" pitchFamily="34" charset="0"/>
                <a:cs typeface="Arial" panose="020B0604020202020204" pitchFamily="34" charset="0"/>
              </a:rPr>
              <a:t>The school conducts elections for Title I DAC/PAC Representatives.</a:t>
            </a:r>
          </a:p>
          <a:p>
            <a:pPr marL="0" indent="0">
              <a:buClrTx/>
              <a:buSzPct val="110000"/>
              <a:buNone/>
            </a:pPr>
            <a:endParaRPr lang="en-US" sz="2100"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17186"/>
            <a:ext cx="9144000" cy="813543"/>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8" name="Rectangle 7">
            <a:extLst>
              <a:ext uri="{FF2B5EF4-FFF2-40B4-BE49-F238E27FC236}">
                <a16:creationId xmlns:a16="http://schemas.microsoft.com/office/drawing/2014/main" id="{D22CB042-0930-46D4-A8CA-A287C92AEBF0}"/>
              </a:ext>
            </a:extLst>
          </p:cNvPr>
          <p:cNvSpPr/>
          <p:nvPr/>
        </p:nvSpPr>
        <p:spPr>
          <a:xfrm>
            <a:off x="8422503" y="5871646"/>
            <a:ext cx="415498" cy="369332"/>
          </a:xfrm>
          <a:prstGeom prst="rect">
            <a:avLst/>
          </a:prstGeom>
        </p:spPr>
        <p:txBody>
          <a:bodyPr wrap="none">
            <a:spAutoFit/>
          </a:bodyPr>
          <a:lstStyle/>
          <a:p>
            <a:r>
              <a:rPr lang="en-US" dirty="0"/>
              <a:t>20</a:t>
            </a:r>
          </a:p>
        </p:txBody>
      </p:sp>
      <p:sp>
        <p:nvSpPr>
          <p:cNvPr id="5" name="TextBox 4">
            <a:extLst>
              <a:ext uri="{FF2B5EF4-FFF2-40B4-BE49-F238E27FC236}">
                <a16:creationId xmlns:a16="http://schemas.microsoft.com/office/drawing/2014/main" id="{F3C24DF9-381D-4195-75E0-6C42BBA905B0}"/>
              </a:ext>
            </a:extLst>
          </p:cNvPr>
          <p:cNvSpPr txBox="1"/>
          <p:nvPr/>
        </p:nvSpPr>
        <p:spPr>
          <a:xfrm>
            <a:off x="1469571" y="1162734"/>
            <a:ext cx="6090558"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a:t>
            </a:r>
            <a:r>
              <a:rPr lang="en-US" sz="2100" u="sng">
                <a:solidFill>
                  <a:srgbClr val="002060"/>
                </a:solidFill>
                <a:latin typeface="Arial" panose="020B0604020202020204" pitchFamily="34" charset="0"/>
                <a:cs typeface="Arial" panose="020B0604020202020204" pitchFamily="34" charset="0"/>
              </a:rPr>
              <a:t>, Families, </a:t>
            </a:r>
            <a:r>
              <a:rPr lang="en-US" sz="2100" u="sng" dirty="0">
                <a:solidFill>
                  <a:srgbClr val="002060"/>
                </a:solidFill>
                <a:latin typeface="Arial" panose="020B0604020202020204" pitchFamily="34" charset="0"/>
                <a:cs typeface="Arial" panose="020B0604020202020204" pitchFamily="34" charset="0"/>
              </a:rPr>
              <a:t>and Schools Working Together</a:t>
            </a:r>
          </a:p>
        </p:txBody>
      </p:sp>
      <p:pic>
        <p:nvPicPr>
          <p:cNvPr id="10" name="Picture 9" descr="Graphical user interface, application&#10;&#10;Description automatically generated">
            <a:hlinkClick r:id="rId3"/>
            <a:extLst>
              <a:ext uri="{FF2B5EF4-FFF2-40B4-BE49-F238E27FC236}">
                <a16:creationId xmlns:a16="http://schemas.microsoft.com/office/drawing/2014/main" id="{D7103870-80CC-FEF9-D025-7601F736F0FE}"/>
              </a:ext>
            </a:extLst>
          </p:cNvPr>
          <p:cNvPicPr>
            <a:picLocks noChangeAspect="1"/>
          </p:cNvPicPr>
          <p:nvPr/>
        </p:nvPicPr>
        <p:blipFill>
          <a:blip r:embed="rId4"/>
          <a:stretch>
            <a:fillRect/>
          </a:stretch>
        </p:blipFill>
        <p:spPr>
          <a:xfrm>
            <a:off x="4940558" y="1773952"/>
            <a:ext cx="3282101" cy="4282360"/>
          </a:xfrm>
          <a:prstGeom prst="rect">
            <a:avLst/>
          </a:prstGeom>
        </p:spPr>
      </p:pic>
    </p:spTree>
    <p:extLst>
      <p:ext uri="{BB962C8B-B14F-4D97-AF65-F5344CB8AC3E}">
        <p14:creationId xmlns:p14="http://schemas.microsoft.com/office/powerpoint/2010/main" val="32749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029700" cy="1158875"/>
          </a:xfrm>
        </p:spPr>
        <p:txBody>
          <a:bodyPr>
            <a:normAutofit/>
          </a:bodyPr>
          <a:lstStyle/>
          <a:p>
            <a:pPr algn="ctr"/>
            <a:br>
              <a:rPr lang="en-US" sz="28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What is the Parent’s Right-to-Know?</a:t>
            </a:r>
          </a:p>
        </p:txBody>
      </p:sp>
      <p:sp>
        <p:nvSpPr>
          <p:cNvPr id="3" name="Content Placeholder 2"/>
          <p:cNvSpPr>
            <a:spLocks noGrp="1"/>
          </p:cNvSpPr>
          <p:nvPr>
            <p:ph idx="4294967295"/>
          </p:nvPr>
        </p:nvSpPr>
        <p:spPr>
          <a:xfrm>
            <a:off x="0" y="1845733"/>
            <a:ext cx="9144000" cy="4267200"/>
          </a:xfrm>
        </p:spPr>
        <p:txBody>
          <a:bodyPr>
            <a:normAutofit fontScale="25000" lnSpcReduction="20000"/>
          </a:bodyPr>
          <a:lstStyle/>
          <a:p>
            <a:pPr>
              <a:lnSpc>
                <a:spcPct val="110000"/>
              </a:lnSpc>
              <a:buClrTx/>
              <a:buSzPct val="110000"/>
            </a:pPr>
            <a:endParaRPr lang="en-US" sz="4600" dirty="0">
              <a:latin typeface="Arial" panose="020B0604020202020204" pitchFamily="34" charset="0"/>
              <a:cs typeface="Arial" panose="020B0604020202020204" pitchFamily="34" charset="0"/>
            </a:endParaRP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have the right to request and receive timely information regarding the professional qualifications of their child’s teachers and paraprofessionals.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must be notified if their child is assigned to, or taught, by a teacher who does not meet state certification requirements for the grade level or subject area for four (4) or more consecutive weeks.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should be provided information regarding the level of academic achievement of their child on State required academic assessments. </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To the extent that it is feasible, information must be in a language that parents can understand.</a:t>
            </a:r>
          </a:p>
        </p:txBody>
      </p:sp>
      <p:sp>
        <p:nvSpPr>
          <p:cNvPr id="8" name="Rectangle 7">
            <a:extLst>
              <a:ext uri="{FF2B5EF4-FFF2-40B4-BE49-F238E27FC236}">
                <a16:creationId xmlns:a16="http://schemas.microsoft.com/office/drawing/2014/main" id="{952C0B1D-2699-4F9F-A088-C147BA578DF3}"/>
              </a:ext>
            </a:extLst>
          </p:cNvPr>
          <p:cNvSpPr/>
          <p:nvPr/>
        </p:nvSpPr>
        <p:spPr>
          <a:xfrm>
            <a:off x="8445677" y="5928267"/>
            <a:ext cx="415498" cy="369332"/>
          </a:xfrm>
          <a:prstGeom prst="rect">
            <a:avLst/>
          </a:prstGeom>
        </p:spPr>
        <p:txBody>
          <a:bodyPr wrap="none">
            <a:spAutoFit/>
          </a:bodyPr>
          <a:lstStyle/>
          <a:p>
            <a:r>
              <a:rPr lang="en-US" dirty="0"/>
              <a:t>21</a:t>
            </a:r>
          </a:p>
        </p:txBody>
      </p:sp>
      <p:sp>
        <p:nvSpPr>
          <p:cNvPr id="5" name="TextBox 4">
            <a:extLst>
              <a:ext uri="{FF2B5EF4-FFF2-40B4-BE49-F238E27FC236}">
                <a16:creationId xmlns:a16="http://schemas.microsoft.com/office/drawing/2014/main" id="{17FE5043-C271-3D4F-CC41-EE2A320B6823}"/>
              </a:ext>
            </a:extLst>
          </p:cNvPr>
          <p:cNvSpPr txBox="1"/>
          <p:nvPr/>
        </p:nvSpPr>
        <p:spPr>
          <a:xfrm>
            <a:off x="2245179" y="1337901"/>
            <a:ext cx="465364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Right-To-Know</a:t>
            </a:r>
          </a:p>
        </p:txBody>
      </p:sp>
    </p:spTree>
    <p:extLst>
      <p:ext uri="{BB962C8B-B14F-4D97-AF65-F5344CB8AC3E}">
        <p14:creationId xmlns:p14="http://schemas.microsoft.com/office/powerpoint/2010/main" val="195753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49259E0-E825-4846-AEFC-97D50A17D057}"/>
              </a:ext>
            </a:extLst>
          </p:cNvPr>
          <p:cNvGraphicFramePr>
            <a:graphicFrameLocks noGrp="1"/>
          </p:cNvGraphicFramePr>
          <p:nvPr>
            <p:ph sz="quarter" idx="4"/>
            <p:extLst>
              <p:ext uri="{D42A27DB-BD31-4B8C-83A1-F6EECF244321}">
                <p14:modId xmlns:p14="http://schemas.microsoft.com/office/powerpoint/2010/main" val="1094487470"/>
              </p:ext>
            </p:extLst>
          </p:nvPr>
        </p:nvGraphicFramePr>
        <p:xfrm>
          <a:off x="147637" y="1692380"/>
          <a:ext cx="8848725" cy="4642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B2C7553-A85A-410F-9054-1B49327CDAD1}"/>
              </a:ext>
            </a:extLst>
          </p:cNvPr>
          <p:cNvSpPr>
            <a:spLocks noGrp="1"/>
          </p:cNvSpPr>
          <p:nvPr>
            <p:ph type="title"/>
          </p:nvPr>
        </p:nvSpPr>
        <p:spPr>
          <a:xfrm>
            <a:off x="0" y="81756"/>
            <a:ext cx="9144000" cy="908844"/>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other Federal Programs are offered at our school?</a:t>
            </a:r>
          </a:p>
        </p:txBody>
      </p:sp>
      <p:sp>
        <p:nvSpPr>
          <p:cNvPr id="7" name="Rectangle 6">
            <a:extLst>
              <a:ext uri="{FF2B5EF4-FFF2-40B4-BE49-F238E27FC236}">
                <a16:creationId xmlns:a16="http://schemas.microsoft.com/office/drawing/2014/main" id="{E32898E5-B598-4C13-8B3A-69FBECBD05BD}"/>
              </a:ext>
            </a:extLst>
          </p:cNvPr>
          <p:cNvSpPr/>
          <p:nvPr/>
        </p:nvSpPr>
        <p:spPr>
          <a:xfrm>
            <a:off x="8494170" y="5949137"/>
            <a:ext cx="415498" cy="369332"/>
          </a:xfrm>
          <a:prstGeom prst="rect">
            <a:avLst/>
          </a:prstGeom>
        </p:spPr>
        <p:txBody>
          <a:bodyPr wrap="none">
            <a:spAutoFit/>
          </a:bodyPr>
          <a:lstStyle/>
          <a:p>
            <a:r>
              <a:rPr lang="en-US" dirty="0"/>
              <a:t>22</a:t>
            </a:r>
          </a:p>
        </p:txBody>
      </p:sp>
      <p:sp>
        <p:nvSpPr>
          <p:cNvPr id="3" name="TextBox 2">
            <a:extLst>
              <a:ext uri="{FF2B5EF4-FFF2-40B4-BE49-F238E27FC236}">
                <a16:creationId xmlns:a16="http://schemas.microsoft.com/office/drawing/2014/main" id="{95A987DF-4EB6-C761-878C-65AD6BFEA6E9}"/>
              </a:ext>
            </a:extLst>
          </p:cNvPr>
          <p:cNvSpPr txBox="1"/>
          <p:nvPr/>
        </p:nvSpPr>
        <p:spPr>
          <a:xfrm>
            <a:off x="1891051" y="1484631"/>
            <a:ext cx="536189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Coordination With Other Federal Programs</a:t>
            </a:r>
          </a:p>
        </p:txBody>
      </p:sp>
    </p:spTree>
    <p:extLst>
      <p:ext uri="{BB962C8B-B14F-4D97-AF65-F5344CB8AC3E}">
        <p14:creationId xmlns:p14="http://schemas.microsoft.com/office/powerpoint/2010/main" val="1726297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12713"/>
            <a:ext cx="9144000" cy="1049337"/>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How can parents and families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provide input?</a:t>
            </a:r>
          </a:p>
        </p:txBody>
      </p:sp>
      <p:sp>
        <p:nvSpPr>
          <p:cNvPr id="3" name="Content Placeholder 2"/>
          <p:cNvSpPr>
            <a:spLocks noGrp="1"/>
          </p:cNvSpPr>
          <p:nvPr>
            <p:ph sz="quarter" idx="4294967295"/>
          </p:nvPr>
        </p:nvSpPr>
        <p:spPr>
          <a:xfrm>
            <a:off x="485509" y="2155012"/>
            <a:ext cx="8264525" cy="3794125"/>
          </a:xfrm>
          <a:ln w="28575">
            <a:noFill/>
          </a:ln>
        </p:spPr>
        <p:txBody>
          <a:bodyPr vert="horz" lIns="91440" tIns="45720" rIns="91440" bIns="45720" rtlCol="0" anchor="t">
            <a:noAutofit/>
          </a:bodyPr>
          <a:lstStyle/>
          <a:p>
            <a:pPr algn="just">
              <a:buClr>
                <a:srgbClr val="C00000"/>
              </a:buClr>
              <a:buSzPct val="110000"/>
              <a:buFont typeface="Wingdings" pitchFamily="2" charset="2"/>
              <a:buChar char="§"/>
            </a:pPr>
            <a:r>
              <a:rPr lang="en-US" sz="2100" dirty="0">
                <a:solidFill>
                  <a:srgbClr val="002060"/>
                </a:solidFill>
                <a:latin typeface="Arial"/>
                <a:cs typeface="Arial"/>
              </a:rPr>
              <a:t>Please complete the 2023-2024 Title I School-level Parent and Family Engagement Survey in order to assist with the implementation of a Title I Schoolwide Program that meets the needs of your family.  </a:t>
            </a:r>
            <a:endParaRPr lang="en-US" sz="2100" dirty="0">
              <a:solidFill>
                <a:srgbClr val="002060"/>
              </a:solidFill>
              <a:latin typeface="Arial" panose="020B0604020202020204" pitchFamily="34" charset="0"/>
              <a:cs typeface="Arial" panose="020B0604020202020204" pitchFamily="34" charset="0"/>
            </a:endParaRP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results of this survey will be utilized to help in the development of the Title I School-level Parent and Family Engagement Plan (PFEP), and to plan future parent and family engagement activities, events, and workshops at Sunset Park Elementary</a:t>
            </a:r>
          </a:p>
        </p:txBody>
      </p:sp>
      <p:sp>
        <p:nvSpPr>
          <p:cNvPr id="2" name="TextBox 1">
            <a:extLst>
              <a:ext uri="{FF2B5EF4-FFF2-40B4-BE49-F238E27FC236}">
                <a16:creationId xmlns:a16="http://schemas.microsoft.com/office/drawing/2014/main" id="{590054D1-6C1F-6048-B439-3C803C44A155}"/>
              </a:ext>
            </a:extLst>
          </p:cNvPr>
          <p:cNvSpPr txBox="1"/>
          <p:nvPr/>
        </p:nvSpPr>
        <p:spPr>
          <a:xfrm>
            <a:off x="1256429" y="1354665"/>
            <a:ext cx="6631140"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School-level Parent and Family Engagement Survey</a:t>
            </a:r>
          </a:p>
        </p:txBody>
      </p:sp>
      <p:sp>
        <p:nvSpPr>
          <p:cNvPr id="7" name="Rectangle 6">
            <a:extLst>
              <a:ext uri="{FF2B5EF4-FFF2-40B4-BE49-F238E27FC236}">
                <a16:creationId xmlns:a16="http://schemas.microsoft.com/office/drawing/2014/main" id="{0E0CB23C-FDED-43A8-B135-1DBE8C232D39}"/>
              </a:ext>
            </a:extLst>
          </p:cNvPr>
          <p:cNvSpPr/>
          <p:nvPr/>
        </p:nvSpPr>
        <p:spPr>
          <a:xfrm>
            <a:off x="8494170" y="5949137"/>
            <a:ext cx="415498" cy="369332"/>
          </a:xfrm>
          <a:prstGeom prst="rect">
            <a:avLst/>
          </a:prstGeom>
        </p:spPr>
        <p:txBody>
          <a:bodyPr wrap="none">
            <a:spAutoFit/>
          </a:bodyPr>
          <a:lstStyle/>
          <a:p>
            <a:r>
              <a:rPr lang="en-US" dirty="0"/>
              <a:t>23</a:t>
            </a:r>
          </a:p>
        </p:txBody>
      </p:sp>
    </p:spTree>
    <p:extLst>
      <p:ext uri="{BB962C8B-B14F-4D97-AF65-F5344CB8AC3E}">
        <p14:creationId xmlns:p14="http://schemas.microsoft.com/office/powerpoint/2010/main" val="237440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90A31-96CA-4A80-916B-9DF867C38243}"/>
              </a:ext>
            </a:extLst>
          </p:cNvPr>
          <p:cNvSpPr>
            <a:spLocks noGrp="1"/>
          </p:cNvSpPr>
          <p:nvPr>
            <p:ph idx="4294967295"/>
          </p:nvPr>
        </p:nvSpPr>
        <p:spPr>
          <a:xfrm>
            <a:off x="256646" y="2069081"/>
            <a:ext cx="8629650" cy="1506538"/>
          </a:xfrm>
          <a:ln w="28575">
            <a:solidFill>
              <a:schemeClr val="tx1"/>
            </a:solidFill>
          </a:ln>
        </p:spPr>
        <p:txBody>
          <a:bodyPr>
            <a:normAutofit fontScale="32500" lnSpcReduction="20000"/>
          </a:bodyPr>
          <a:lstStyle/>
          <a:p>
            <a:pPr marL="0" indent="0" algn="ctr">
              <a:buNone/>
            </a:pPr>
            <a:r>
              <a:rPr lang="en-US" sz="7400" dirty="0">
                <a:solidFill>
                  <a:srgbClr val="003399"/>
                </a:solidFill>
                <a:latin typeface="Arial" panose="020B0604020202020204" pitchFamily="34" charset="0"/>
                <a:cs typeface="Arial" panose="020B0604020202020204" pitchFamily="34" charset="0"/>
              </a:rPr>
              <a:t>See the Parent and Family Engagement Section of the </a:t>
            </a:r>
          </a:p>
          <a:p>
            <a:pPr marL="0" indent="0" algn="ctr">
              <a:buNone/>
            </a:pPr>
            <a:r>
              <a:rPr lang="en-US" sz="7400" dirty="0">
                <a:solidFill>
                  <a:srgbClr val="003399"/>
                </a:solidFill>
                <a:latin typeface="Arial" panose="020B0604020202020204" pitchFamily="34" charset="0"/>
                <a:cs typeface="Arial" panose="020B0604020202020204" pitchFamily="34" charset="0"/>
              </a:rPr>
              <a:t>2023-2024 Title I Handbook (forthcoming).</a:t>
            </a:r>
          </a:p>
          <a:p>
            <a:pPr marL="0" indent="0" algn="ctr">
              <a:buNone/>
            </a:pPr>
            <a:r>
              <a:rPr lang="en-US" sz="7400" dirty="0">
                <a:solidFill>
                  <a:srgbClr val="0033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https://api.dadeschools.net/</a:t>
            </a:r>
            <a:endParaRPr lang="en-US" sz="7400" dirty="0">
              <a:solidFill>
                <a:srgbClr val="003399"/>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D9C70238-E11F-4A87-B617-69409A45005D}"/>
              </a:ext>
            </a:extLst>
          </p:cNvPr>
          <p:cNvSpPr txBox="1">
            <a:spLocks/>
          </p:cNvSpPr>
          <p:nvPr/>
        </p:nvSpPr>
        <p:spPr>
          <a:xfrm>
            <a:off x="0" y="1"/>
            <a:ext cx="9144000" cy="120210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32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all" dirty="0">
                <a:solidFill>
                  <a:schemeClr val="bg1"/>
                </a:solidFill>
                <a:latin typeface="Arial"/>
                <a:cs typeface="Arial"/>
              </a:rPr>
              <a:t>What are the Consultation and Complaint Procedures?</a:t>
            </a:r>
            <a:endParaRPr lang="en-US" cap="all"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C82B458-95C7-4D34-A463-0B474AEF06E4}"/>
              </a:ext>
            </a:extLst>
          </p:cNvPr>
          <p:cNvSpPr/>
          <p:nvPr/>
        </p:nvSpPr>
        <p:spPr>
          <a:xfrm>
            <a:off x="8470798" y="5949137"/>
            <a:ext cx="415498" cy="369332"/>
          </a:xfrm>
          <a:prstGeom prst="rect">
            <a:avLst/>
          </a:prstGeom>
        </p:spPr>
        <p:txBody>
          <a:bodyPr wrap="none">
            <a:spAutoFit/>
          </a:bodyPr>
          <a:lstStyle/>
          <a:p>
            <a:r>
              <a:rPr lang="en-US" dirty="0"/>
              <a:t>24</a:t>
            </a:r>
          </a:p>
        </p:txBody>
      </p:sp>
      <p:pic>
        <p:nvPicPr>
          <p:cNvPr id="4" name="Picture 3" descr="Seated person typing on laptop and writing in notepad, with elbow resting on stack of books">
            <a:extLst>
              <a:ext uri="{FF2B5EF4-FFF2-40B4-BE49-F238E27FC236}">
                <a16:creationId xmlns:a16="http://schemas.microsoft.com/office/drawing/2014/main" id="{406EDF8C-944D-24D7-F2C4-7E29338CB6B8}"/>
              </a:ext>
            </a:extLst>
          </p:cNvPr>
          <p:cNvPicPr>
            <a:picLocks noChangeAspect="1"/>
          </p:cNvPicPr>
          <p:nvPr/>
        </p:nvPicPr>
        <p:blipFill>
          <a:blip r:embed="rId4"/>
          <a:stretch>
            <a:fillRect/>
          </a:stretch>
        </p:blipFill>
        <p:spPr>
          <a:xfrm>
            <a:off x="2393959" y="3881656"/>
            <a:ext cx="4355024" cy="1781013"/>
          </a:xfrm>
          <a:prstGeom prst="rect">
            <a:avLst/>
          </a:prstGeom>
        </p:spPr>
      </p:pic>
      <p:sp>
        <p:nvSpPr>
          <p:cNvPr id="7" name="TextBox 6">
            <a:extLst>
              <a:ext uri="{FF2B5EF4-FFF2-40B4-BE49-F238E27FC236}">
                <a16:creationId xmlns:a16="http://schemas.microsoft.com/office/drawing/2014/main" id="{5826169E-5DE7-B5BF-210F-72562BF655D0}"/>
              </a:ext>
            </a:extLst>
          </p:cNvPr>
          <p:cNvSpPr txBox="1"/>
          <p:nvPr/>
        </p:nvSpPr>
        <p:spPr>
          <a:xfrm>
            <a:off x="2150759" y="1383548"/>
            <a:ext cx="5099125"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Consultation and Complaint Procedures</a:t>
            </a:r>
          </a:p>
        </p:txBody>
      </p:sp>
    </p:spTree>
    <p:extLst>
      <p:ext uri="{BB962C8B-B14F-4D97-AF65-F5344CB8AC3E}">
        <p14:creationId xmlns:p14="http://schemas.microsoft.com/office/powerpoint/2010/main" val="236325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51C6C-67F8-424D-BC88-57EFB08EC4DE}"/>
              </a:ext>
            </a:extLst>
          </p:cNvPr>
          <p:cNvSpPr>
            <a:spLocks noGrp="1"/>
          </p:cNvSpPr>
          <p:nvPr>
            <p:ph type="body" sz="quarter" idx="3"/>
          </p:nvPr>
        </p:nvSpPr>
        <p:spPr>
          <a:xfrm>
            <a:off x="2755805" y="1316653"/>
            <a:ext cx="3598606" cy="639762"/>
          </a:xfrm>
        </p:spPr>
        <p:txBody>
          <a:bodyPr>
            <a:noAutofit/>
          </a:bodyPr>
          <a:lstStyle/>
          <a:p>
            <a:pPr algn="ctr">
              <a:spcBef>
                <a:spcPts val="0"/>
              </a:spcBef>
            </a:pPr>
            <a:r>
              <a:rPr lang="en-US" sz="2000" dirty="0">
                <a:highlight>
                  <a:srgbClr val="FFFF00"/>
                </a:highlight>
                <a:latin typeface="Arial" panose="020B0604020202020204" pitchFamily="34" charset="0"/>
                <a:cs typeface="Arial" panose="020B0604020202020204" pitchFamily="34" charset="0"/>
              </a:rPr>
              <a:t>Wendy Hernandez</a:t>
            </a:r>
            <a:endParaRPr lang="en-US" sz="2000" dirty="0">
              <a:solidFill>
                <a:srgbClr val="002060"/>
              </a:solidFill>
              <a:highlight>
                <a:srgbClr val="FFFF00"/>
              </a:highlight>
              <a:latin typeface="Arial" panose="020B0604020202020204" pitchFamily="34" charset="0"/>
              <a:cs typeface="Arial" panose="020B0604020202020204" pitchFamily="34" charset="0"/>
            </a:endParaRPr>
          </a:p>
          <a:p>
            <a:pPr algn="ctr">
              <a:spcBef>
                <a:spcPts val="0"/>
              </a:spcBef>
            </a:pPr>
            <a:r>
              <a:rPr lang="en-US" sz="2000" dirty="0">
                <a:solidFill>
                  <a:srgbClr val="002060"/>
                </a:solidFill>
                <a:latin typeface="Arial" panose="020B0604020202020204" pitchFamily="34" charset="0"/>
                <a:cs typeface="Arial" panose="020B0604020202020204" pitchFamily="34" charset="0"/>
              </a:rPr>
              <a:t>Principal</a:t>
            </a:r>
          </a:p>
        </p:txBody>
      </p:sp>
      <p:sp>
        <p:nvSpPr>
          <p:cNvPr id="7" name="Text Placeholder 1">
            <a:extLst>
              <a:ext uri="{FF2B5EF4-FFF2-40B4-BE49-F238E27FC236}">
                <a16:creationId xmlns:a16="http://schemas.microsoft.com/office/drawing/2014/main" id="{3894897F-3B38-4009-B9AE-44D8E507AD78}"/>
              </a:ext>
            </a:extLst>
          </p:cNvPr>
          <p:cNvSpPr txBox="1">
            <a:spLocks/>
          </p:cNvSpPr>
          <p:nvPr/>
        </p:nvSpPr>
        <p:spPr>
          <a:xfrm>
            <a:off x="4895564" y="2602803"/>
            <a:ext cx="3598606"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r>
              <a:rPr lang="en-US" sz="2000" dirty="0">
                <a:solidFill>
                  <a:srgbClr val="002060"/>
                </a:solidFill>
                <a:highlight>
                  <a:srgbClr val="FFFF00"/>
                </a:highlight>
                <a:latin typeface="Arial" panose="020B0604020202020204" pitchFamily="34" charset="0"/>
                <a:cs typeface="Arial" panose="020B0604020202020204" pitchFamily="34" charset="0"/>
              </a:rPr>
              <a:t>Denise De La </a:t>
            </a:r>
            <a:r>
              <a:rPr lang="en-US" sz="2000" dirty="0" err="1">
                <a:solidFill>
                  <a:srgbClr val="002060"/>
                </a:solidFill>
                <a:highlight>
                  <a:srgbClr val="FFFF00"/>
                </a:highlight>
                <a:latin typeface="Arial" panose="020B0604020202020204" pitchFamily="34" charset="0"/>
                <a:cs typeface="Arial" panose="020B0604020202020204" pitchFamily="34" charset="0"/>
              </a:rPr>
              <a:t>Milera</a:t>
            </a:r>
            <a:r>
              <a:rPr lang="en-US" sz="2000" dirty="0">
                <a:solidFill>
                  <a:srgbClr val="002060"/>
                </a:solidFill>
                <a:highlight>
                  <a:srgbClr val="FFFF00"/>
                </a:highlight>
                <a:latin typeface="Arial" panose="020B0604020202020204" pitchFamily="34" charset="0"/>
                <a:cs typeface="Arial" panose="020B0604020202020204" pitchFamily="34" charset="0"/>
              </a:rPr>
              <a:t> </a:t>
            </a:r>
          </a:p>
          <a:p>
            <a:pPr algn="ctr">
              <a:spcBef>
                <a:spcPts val="0"/>
              </a:spcBef>
              <a:spcAft>
                <a:spcPts val="0"/>
              </a:spcAft>
            </a:pPr>
            <a:r>
              <a:rPr lang="en-US" sz="2000" dirty="0">
                <a:solidFill>
                  <a:srgbClr val="002060"/>
                </a:solidFill>
                <a:latin typeface="Arial" panose="020B0604020202020204" pitchFamily="34" charset="0"/>
                <a:cs typeface="Arial" panose="020B0604020202020204" pitchFamily="34" charset="0"/>
              </a:rPr>
              <a:t>CLS</a:t>
            </a:r>
          </a:p>
        </p:txBody>
      </p:sp>
      <p:sp>
        <p:nvSpPr>
          <p:cNvPr id="13" name="Text Placeholder 1">
            <a:extLst>
              <a:ext uri="{FF2B5EF4-FFF2-40B4-BE49-F238E27FC236}">
                <a16:creationId xmlns:a16="http://schemas.microsoft.com/office/drawing/2014/main" id="{C1DBE111-8D24-4151-A7C1-1E1859772A09}"/>
              </a:ext>
            </a:extLst>
          </p:cNvPr>
          <p:cNvSpPr txBox="1">
            <a:spLocks/>
          </p:cNvSpPr>
          <p:nvPr/>
        </p:nvSpPr>
        <p:spPr>
          <a:xfrm>
            <a:off x="335551" y="2659574"/>
            <a:ext cx="2836711" cy="639762"/>
          </a:xfrm>
          <a:prstGeom prst="rect">
            <a:avLst/>
          </a:prstGeom>
        </p:spPr>
        <p:txBody>
          <a:bodyPr vert="horz" lIns="91440" tIns="45720" rIns="91440" bIns="45720" rtlCol="0" anchor="b">
            <a:normAutofit fontScale="25000" lnSpcReduction="20000"/>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lnSpc>
                <a:spcPct val="120000"/>
              </a:lnSpc>
              <a:spcBef>
                <a:spcPts val="0"/>
              </a:spcBef>
              <a:spcAft>
                <a:spcPts val="0"/>
              </a:spcAft>
            </a:pPr>
            <a:r>
              <a:rPr lang="en-US" sz="8000" dirty="0" err="1">
                <a:solidFill>
                  <a:srgbClr val="002060"/>
                </a:solidFill>
                <a:highlight>
                  <a:srgbClr val="FFFF00"/>
                </a:highlight>
                <a:latin typeface="Arial" panose="020B0604020202020204" pitchFamily="34" charset="0"/>
                <a:cs typeface="Arial" panose="020B0604020202020204" pitchFamily="34" charset="0"/>
              </a:rPr>
              <a:t>Maricarmen</a:t>
            </a:r>
            <a:r>
              <a:rPr lang="en-US" sz="8000" dirty="0">
                <a:solidFill>
                  <a:srgbClr val="002060"/>
                </a:solidFill>
                <a:highlight>
                  <a:srgbClr val="FFFF00"/>
                </a:highlight>
                <a:latin typeface="Arial" panose="020B0604020202020204" pitchFamily="34" charset="0"/>
                <a:cs typeface="Arial" panose="020B0604020202020204" pitchFamily="34" charset="0"/>
              </a:rPr>
              <a:t> Abreu</a:t>
            </a:r>
          </a:p>
          <a:p>
            <a:pPr algn="ctr">
              <a:lnSpc>
                <a:spcPct val="120000"/>
              </a:lnSpc>
              <a:spcBef>
                <a:spcPts val="0"/>
              </a:spcBef>
              <a:spcAft>
                <a:spcPts val="0"/>
              </a:spcAft>
            </a:pPr>
            <a:r>
              <a:rPr lang="en-US" sz="8000" dirty="0">
                <a:solidFill>
                  <a:srgbClr val="002060"/>
                </a:solidFill>
                <a:latin typeface="Arial" panose="020B0604020202020204" pitchFamily="34" charset="0"/>
                <a:cs typeface="Arial" panose="020B0604020202020204" pitchFamily="34" charset="0"/>
              </a:rPr>
              <a:t>Assistant Principal</a:t>
            </a:r>
          </a:p>
          <a:p>
            <a:pPr algn="ctr"/>
            <a:endParaRPr lang="en-US" dirty="0"/>
          </a:p>
        </p:txBody>
      </p:sp>
      <p:pic>
        <p:nvPicPr>
          <p:cNvPr id="18" name="Picture 17" descr="A picture containing object&#10;&#10;Description generated with high confidence">
            <a:extLst>
              <a:ext uri="{FF2B5EF4-FFF2-40B4-BE49-F238E27FC236}">
                <a16:creationId xmlns:a16="http://schemas.microsoft.com/office/drawing/2014/main" id="{3788C53E-AD01-4AF9-883E-F31EFC9D82AA}"/>
              </a:ext>
            </a:extLst>
          </p:cNvPr>
          <p:cNvPicPr>
            <a:picLocks noChangeAspect="1"/>
          </p:cNvPicPr>
          <p:nvPr/>
        </p:nvPicPr>
        <p:blipFill>
          <a:blip r:embed="rId3"/>
          <a:stretch>
            <a:fillRect/>
          </a:stretch>
        </p:blipFill>
        <p:spPr>
          <a:xfrm>
            <a:off x="1025950" y="3173361"/>
            <a:ext cx="1466854" cy="1466854"/>
          </a:xfrm>
          <a:prstGeom prst="rect">
            <a:avLst/>
          </a:prstGeom>
        </p:spPr>
      </p:pic>
      <p:pic>
        <p:nvPicPr>
          <p:cNvPr id="19" name="Picture 18" descr="A picture containing object&#10;&#10;Description generated with high confidence">
            <a:extLst>
              <a:ext uri="{FF2B5EF4-FFF2-40B4-BE49-F238E27FC236}">
                <a16:creationId xmlns:a16="http://schemas.microsoft.com/office/drawing/2014/main" id="{41B61D45-EB19-4742-990D-D289CE9C675A}"/>
              </a:ext>
            </a:extLst>
          </p:cNvPr>
          <p:cNvPicPr>
            <a:picLocks noChangeAspect="1"/>
          </p:cNvPicPr>
          <p:nvPr/>
        </p:nvPicPr>
        <p:blipFill>
          <a:blip r:embed="rId3"/>
          <a:stretch>
            <a:fillRect/>
          </a:stretch>
        </p:blipFill>
        <p:spPr>
          <a:xfrm>
            <a:off x="6097637" y="3202758"/>
            <a:ext cx="1466854" cy="1466854"/>
          </a:xfrm>
          <a:prstGeom prst="rect">
            <a:avLst/>
          </a:prstGeom>
        </p:spPr>
      </p:pic>
      <p:sp>
        <p:nvSpPr>
          <p:cNvPr id="20" name="Text Placeholder 1">
            <a:extLst>
              <a:ext uri="{FF2B5EF4-FFF2-40B4-BE49-F238E27FC236}">
                <a16:creationId xmlns:a16="http://schemas.microsoft.com/office/drawing/2014/main" id="{2E9DC2F3-BAAA-4067-B328-379536350428}"/>
              </a:ext>
            </a:extLst>
          </p:cNvPr>
          <p:cNvSpPr txBox="1">
            <a:spLocks/>
          </p:cNvSpPr>
          <p:nvPr/>
        </p:nvSpPr>
        <p:spPr>
          <a:xfrm>
            <a:off x="6097637" y="2482578"/>
            <a:ext cx="2812031"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endParaRPr lang="en-US" sz="2000" dirty="0">
              <a:solidFill>
                <a:srgbClr val="00206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1A631C-163B-40B9-9A56-B91B8BBC95ED}"/>
              </a:ext>
            </a:extLst>
          </p:cNvPr>
          <p:cNvSpPr/>
          <p:nvPr/>
        </p:nvSpPr>
        <p:spPr>
          <a:xfrm>
            <a:off x="8494170" y="5949137"/>
            <a:ext cx="415498" cy="369332"/>
          </a:xfrm>
          <a:prstGeom prst="rect">
            <a:avLst/>
          </a:prstGeom>
        </p:spPr>
        <p:txBody>
          <a:bodyPr wrap="none">
            <a:spAutoFit/>
          </a:bodyPr>
          <a:lstStyle/>
          <a:p>
            <a:r>
              <a:rPr lang="en-US" dirty="0">
                <a:solidFill>
                  <a:srgbClr val="002060"/>
                </a:solidFill>
              </a:rPr>
              <a:t>25</a:t>
            </a:r>
          </a:p>
        </p:txBody>
      </p:sp>
      <p:sp>
        <p:nvSpPr>
          <p:cNvPr id="6" name="Title 5">
            <a:extLst>
              <a:ext uri="{FF2B5EF4-FFF2-40B4-BE49-F238E27FC236}">
                <a16:creationId xmlns:a16="http://schemas.microsoft.com/office/drawing/2014/main" id="{8698140A-FDFB-6D8D-E363-70E53204CFAE}"/>
              </a:ext>
            </a:extLst>
          </p:cNvPr>
          <p:cNvSpPr>
            <a:spLocks noGrp="1"/>
          </p:cNvSpPr>
          <p:nvPr>
            <p:ph type="title"/>
          </p:nvPr>
        </p:nvSpPr>
        <p:spPr>
          <a:xfrm>
            <a:off x="-4504" y="152660"/>
            <a:ext cx="9119225" cy="782646"/>
          </a:xfrm>
        </p:spPr>
        <p:txBody>
          <a:bodyPr>
            <a:normAutofit/>
          </a:bodyPr>
          <a:lstStyle/>
          <a:p>
            <a:pPr algn="ctr"/>
            <a:r>
              <a:rPr lang="en-US" dirty="0">
                <a:solidFill>
                  <a:srgbClr val="FFFFFF"/>
                </a:solidFill>
                <a:latin typeface="Arial"/>
                <a:cs typeface="Arial"/>
              </a:rPr>
              <a:t>MEET your school TEAM</a:t>
            </a:r>
          </a:p>
        </p:txBody>
      </p:sp>
      <p:pic>
        <p:nvPicPr>
          <p:cNvPr id="1026" name="Picture 2" descr="Principal Photo">
            <a:extLst>
              <a:ext uri="{FF2B5EF4-FFF2-40B4-BE49-F238E27FC236}">
                <a16:creationId xmlns:a16="http://schemas.microsoft.com/office/drawing/2014/main" id="{B1E69D45-5317-7193-E251-A741B35B9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668" y="2031333"/>
            <a:ext cx="1308290" cy="13915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a:extLst>
              <a:ext uri="{FF2B5EF4-FFF2-40B4-BE49-F238E27FC236}">
                <a16:creationId xmlns:a16="http://schemas.microsoft.com/office/drawing/2014/main" id="{79F6379A-43FF-BCD1-6557-DB1105B306C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a:extLst>
              <a:ext uri="{FF2B5EF4-FFF2-40B4-BE49-F238E27FC236}">
                <a16:creationId xmlns:a16="http://schemas.microsoft.com/office/drawing/2014/main" id="{281E97FD-600D-642A-F9A6-2FC66B9113D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Profile picture of Abreu, Maricarmen T.. Status is Offline. ">
            <a:extLst>
              <a:ext uri="{FF2B5EF4-FFF2-40B4-BE49-F238E27FC236}">
                <a16:creationId xmlns:a16="http://schemas.microsoft.com/office/drawing/2014/main" id="{C2FBBBDD-7D04-F33A-3B1C-D2CEA8C6CC02}"/>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person smiling at camera&#10;&#10;Description automatically generated">
            <a:extLst>
              <a:ext uri="{FF2B5EF4-FFF2-40B4-BE49-F238E27FC236}">
                <a16:creationId xmlns:a16="http://schemas.microsoft.com/office/drawing/2014/main" id="{9F8B3014-3D30-2932-B732-33F13AC75CF4}"/>
              </a:ext>
            </a:extLst>
          </p:cNvPr>
          <p:cNvPicPr>
            <a:picLocks noChangeAspect="1"/>
          </p:cNvPicPr>
          <p:nvPr/>
        </p:nvPicPr>
        <p:blipFill>
          <a:blip r:embed="rId5"/>
          <a:stretch>
            <a:fillRect/>
          </a:stretch>
        </p:blipFill>
        <p:spPr>
          <a:xfrm>
            <a:off x="888482" y="3263600"/>
            <a:ext cx="1619573" cy="1619573"/>
          </a:xfrm>
          <a:prstGeom prst="rect">
            <a:avLst/>
          </a:prstGeom>
        </p:spPr>
      </p:pic>
      <p:pic>
        <p:nvPicPr>
          <p:cNvPr id="15" name="Picture 14" descr="A person smiling for the camera&#10;&#10;Description automatically generated">
            <a:extLst>
              <a:ext uri="{FF2B5EF4-FFF2-40B4-BE49-F238E27FC236}">
                <a16:creationId xmlns:a16="http://schemas.microsoft.com/office/drawing/2014/main" id="{4EFE2D30-5A15-5AE1-C07C-4E124F3D72C6}"/>
              </a:ext>
            </a:extLst>
          </p:cNvPr>
          <p:cNvPicPr>
            <a:picLocks noChangeAspect="1"/>
          </p:cNvPicPr>
          <p:nvPr/>
        </p:nvPicPr>
        <p:blipFill>
          <a:blip r:embed="rId6"/>
          <a:stretch>
            <a:fillRect/>
          </a:stretch>
        </p:blipFill>
        <p:spPr>
          <a:xfrm>
            <a:off x="6203854" y="3263600"/>
            <a:ext cx="1029892" cy="1731955"/>
          </a:xfrm>
          <a:prstGeom prst="rect">
            <a:avLst/>
          </a:prstGeom>
        </p:spPr>
      </p:pic>
    </p:spTree>
    <p:extLst>
      <p:ext uri="{BB962C8B-B14F-4D97-AF65-F5344CB8AC3E}">
        <p14:creationId xmlns:p14="http://schemas.microsoft.com/office/powerpoint/2010/main" val="3964697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0"/>
            <a:ext cx="9144000" cy="1001713"/>
          </a:xfrm>
        </p:spPr>
        <p:txBody>
          <a:bodyPr>
            <a:normAutofit fontScale="90000"/>
          </a:bodyPr>
          <a:lstStyle/>
          <a:p>
            <a:pPr algn="ctr" eaLnBrk="1" hangingPunct="1"/>
            <a:br>
              <a:rPr lang="en-US" altLang="en-US" sz="3600" b="1" dirty="0">
                <a:solidFill>
                  <a:schemeClr val="bg1"/>
                </a:solidFill>
                <a:latin typeface="Arial" charset="0"/>
                <a:ea typeface="Arial" charset="0"/>
                <a:cs typeface="Arial" charset="0"/>
              </a:rPr>
            </a:br>
            <a:r>
              <a:rPr lang="en-US" altLang="en-US" sz="3600" dirty="0">
                <a:solidFill>
                  <a:schemeClr val="bg1"/>
                </a:solidFill>
                <a:latin typeface="Arial" charset="0"/>
                <a:ea typeface="Arial" charset="0"/>
                <a:cs typeface="Arial" charset="0"/>
              </a:rPr>
              <a:t>What Questions do you have?</a:t>
            </a:r>
            <a:br>
              <a:rPr lang="en-US" altLang="en-US" dirty="0">
                <a:solidFill>
                  <a:schemeClr val="bg1"/>
                </a:solidFill>
                <a:latin typeface="Arial" charset="0"/>
                <a:ea typeface="Arial" charset="0"/>
                <a:cs typeface="Arial" charset="0"/>
              </a:rPr>
            </a:br>
            <a:br>
              <a:rPr lang="en-US" altLang="en-US" dirty="0">
                <a:solidFill>
                  <a:schemeClr val="bg1"/>
                </a:solidFill>
                <a:latin typeface="Arial" charset="0"/>
                <a:ea typeface="Arial" charset="0"/>
                <a:cs typeface="Arial" charset="0"/>
              </a:rPr>
            </a:br>
            <a:endParaRPr lang="en-US" altLang="en-US" dirty="0">
              <a:solidFill>
                <a:schemeClr val="bg1"/>
              </a:solidFill>
              <a:latin typeface="Arial" charset="0"/>
              <a:ea typeface="Arial" charset="0"/>
              <a:cs typeface="Arial" charset="0"/>
            </a:endParaRPr>
          </a:p>
        </p:txBody>
      </p:sp>
      <p:pic>
        <p:nvPicPr>
          <p:cNvPr id="3074" name="Picture 2" descr="Image result for questions">
            <a:extLst>
              <a:ext uri="{FF2B5EF4-FFF2-40B4-BE49-F238E27FC236}">
                <a16:creationId xmlns:a16="http://schemas.microsoft.com/office/drawing/2014/main" id="{FC7614C6-C92A-4974-A61C-53988F25F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753" y="2265194"/>
            <a:ext cx="5255491" cy="2885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FD3B21-F853-4768-8A09-8C6D61C193A5}"/>
              </a:ext>
            </a:extLst>
          </p:cNvPr>
          <p:cNvSpPr/>
          <p:nvPr/>
        </p:nvSpPr>
        <p:spPr>
          <a:xfrm>
            <a:off x="8494170" y="5949137"/>
            <a:ext cx="415498" cy="369332"/>
          </a:xfrm>
          <a:prstGeom prst="rect">
            <a:avLst/>
          </a:prstGeom>
        </p:spPr>
        <p:txBody>
          <a:bodyPr wrap="none">
            <a:spAutoFit/>
          </a:bodyPr>
          <a:lstStyle/>
          <a:p>
            <a:r>
              <a:rPr lang="en-US" dirty="0"/>
              <a:t>26</a:t>
            </a:r>
          </a:p>
        </p:txBody>
      </p:sp>
    </p:spTree>
    <p:extLst>
      <p:ext uri="{BB962C8B-B14F-4D97-AF65-F5344CB8AC3E}">
        <p14:creationId xmlns:p14="http://schemas.microsoft.com/office/powerpoint/2010/main" val="228860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365125"/>
            <a:ext cx="9144000" cy="1085850"/>
          </a:xfrm>
        </p:spPr>
        <p:txBody>
          <a:bodyPr/>
          <a:lstStyle/>
          <a:p>
            <a:pPr algn="ctr" eaLnBrk="1" hangingPunct="1">
              <a:defRPr/>
            </a:pPr>
            <a:r>
              <a:rPr lang="en-US" altLang="en-US" dirty="0">
                <a:solidFill>
                  <a:schemeClr val="bg1"/>
                </a:solidFill>
                <a:latin typeface="Arial" charset="0"/>
                <a:ea typeface="Arial" charset="0"/>
                <a:cs typeface="Arial" charset="0"/>
              </a:rPr>
              <a:t>Comments/Feedback</a:t>
            </a:r>
          </a:p>
        </p:txBody>
      </p:sp>
      <p:sp>
        <p:nvSpPr>
          <p:cNvPr id="6" name="Rectangle 5">
            <a:extLst>
              <a:ext uri="{FF2B5EF4-FFF2-40B4-BE49-F238E27FC236}">
                <a16:creationId xmlns:a16="http://schemas.microsoft.com/office/drawing/2014/main" id="{2C48D0D4-C797-486D-8E96-E28249E3C427}"/>
              </a:ext>
            </a:extLst>
          </p:cNvPr>
          <p:cNvSpPr/>
          <p:nvPr/>
        </p:nvSpPr>
        <p:spPr>
          <a:xfrm>
            <a:off x="8494170" y="5949137"/>
            <a:ext cx="415498" cy="369332"/>
          </a:xfrm>
          <a:prstGeom prst="rect">
            <a:avLst/>
          </a:prstGeom>
        </p:spPr>
        <p:txBody>
          <a:bodyPr wrap="none">
            <a:spAutoFit/>
          </a:bodyPr>
          <a:lstStyle/>
          <a:p>
            <a:r>
              <a:rPr lang="en-US" dirty="0"/>
              <a:t>27</a:t>
            </a:r>
          </a:p>
        </p:txBody>
      </p:sp>
      <p:pic>
        <p:nvPicPr>
          <p:cNvPr id="3" name="Picture 2" descr="Yellow speech bubble on blue background">
            <a:extLst>
              <a:ext uri="{FF2B5EF4-FFF2-40B4-BE49-F238E27FC236}">
                <a16:creationId xmlns:a16="http://schemas.microsoft.com/office/drawing/2014/main" id="{83FC0887-33D5-F14D-8AC9-3AADDACA48D7}"/>
              </a:ext>
            </a:extLst>
          </p:cNvPr>
          <p:cNvPicPr>
            <a:picLocks noChangeAspect="1"/>
          </p:cNvPicPr>
          <p:nvPr/>
        </p:nvPicPr>
        <p:blipFill>
          <a:blip r:embed="rId3"/>
          <a:stretch>
            <a:fillRect/>
          </a:stretch>
        </p:blipFill>
        <p:spPr>
          <a:xfrm>
            <a:off x="2016578" y="2138141"/>
            <a:ext cx="5110844" cy="3407229"/>
          </a:xfrm>
          <a:prstGeom prst="rect">
            <a:avLst/>
          </a:prstGeom>
        </p:spPr>
      </p:pic>
    </p:spTree>
    <p:extLst>
      <p:ext uri="{BB962C8B-B14F-4D97-AF65-F5344CB8AC3E}">
        <p14:creationId xmlns:p14="http://schemas.microsoft.com/office/powerpoint/2010/main" val="1570357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ZUoDO-thank-you-png - Advance Relocation Experts">
            <a:extLst>
              <a:ext uri="{FF2B5EF4-FFF2-40B4-BE49-F238E27FC236}">
                <a16:creationId xmlns:a16="http://schemas.microsoft.com/office/drawing/2014/main" id="{C94DA3A2-F9EC-46D0-BB1F-0EDF718B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94" y="2264951"/>
            <a:ext cx="4952011" cy="3144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8CD484-9C3E-4D25-A12D-C38A9AC6552B}"/>
              </a:ext>
            </a:extLst>
          </p:cNvPr>
          <p:cNvSpPr/>
          <p:nvPr/>
        </p:nvSpPr>
        <p:spPr>
          <a:xfrm>
            <a:off x="8494170" y="5949137"/>
            <a:ext cx="415498" cy="369332"/>
          </a:xfrm>
          <a:prstGeom prst="rect">
            <a:avLst/>
          </a:prstGeom>
        </p:spPr>
        <p:txBody>
          <a:bodyPr wrap="none">
            <a:spAutoFit/>
          </a:bodyPr>
          <a:lstStyle/>
          <a:p>
            <a:r>
              <a:rPr lang="en-US" dirty="0"/>
              <a:t>28</a:t>
            </a:r>
          </a:p>
        </p:txBody>
      </p:sp>
      <p:sp>
        <p:nvSpPr>
          <p:cNvPr id="6" name="TextBox 5">
            <a:extLst>
              <a:ext uri="{FF2B5EF4-FFF2-40B4-BE49-F238E27FC236}">
                <a16:creationId xmlns:a16="http://schemas.microsoft.com/office/drawing/2014/main" id="{A7828BFF-DAEA-5544-CAC1-3CBB8B060863}"/>
              </a:ext>
            </a:extLst>
          </p:cNvPr>
          <p:cNvSpPr txBox="1"/>
          <p:nvPr/>
        </p:nvSpPr>
        <p:spPr>
          <a:xfrm>
            <a:off x="0" y="129156"/>
            <a:ext cx="9144000" cy="1077218"/>
          </a:xfrm>
          <a:prstGeom prst="rect">
            <a:avLst/>
          </a:prstGeom>
          <a:noFill/>
        </p:spPr>
        <p:txBody>
          <a:bodyPr wrap="square">
            <a:spAutoFit/>
          </a:bodyPr>
          <a:lstStyle/>
          <a:p>
            <a:pPr algn="ctr">
              <a:spcBef>
                <a:spcPct val="0"/>
              </a:spcBef>
              <a:buFontTx/>
              <a:buNone/>
            </a:pPr>
            <a:r>
              <a:rPr lang="en-US" altLang="en-US" sz="3200" dirty="0">
                <a:solidFill>
                  <a:schemeClr val="bg1"/>
                </a:solidFill>
                <a:latin typeface="Arial" charset="0"/>
              </a:rPr>
              <a:t>THANK YOU FOR BEING A MEMBER OF OUR TITLE I FAMILY</a:t>
            </a:r>
            <a:r>
              <a:rPr lang="en-US" altLang="en-US" b="1" dirty="0">
                <a:solidFill>
                  <a:srgbClr val="002060"/>
                </a:solidFill>
                <a:latin typeface="Arial" charset="0"/>
              </a:rPr>
              <a:t>!</a:t>
            </a:r>
          </a:p>
        </p:txBody>
      </p:sp>
    </p:spTree>
    <p:extLst>
      <p:ext uri="{BB962C8B-B14F-4D97-AF65-F5344CB8AC3E}">
        <p14:creationId xmlns:p14="http://schemas.microsoft.com/office/powerpoint/2010/main" val="4292376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20970"/>
            <a:ext cx="9144000" cy="821037"/>
          </a:xfrm>
        </p:spPr>
        <p:txBody>
          <a:bodyPr>
            <a:noAutofit/>
          </a:bodyPr>
          <a:lstStyle/>
          <a:p>
            <a:pPr algn="ctr">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endParaRPr lang="en-US" altLang="en-US" b="1" dirty="0">
              <a:solidFill>
                <a:schemeClr val="bg1"/>
              </a:solidFill>
              <a:latin typeface="Arial" panose="020B0604020202020204" pitchFamily="34" charset="0"/>
              <a:ea typeface="Arial"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4"/>
              <a:stretch>
                <a:fillRect/>
              </a:stretch>
            </p:blipFill>
            <p:spPr>
              <a:xfrm>
                <a:off x="5838573" y="3050147"/>
                <a:ext cx="18000" cy="18000"/>
              </a:xfrm>
              <a:prstGeom prst="rect">
                <a:avLst/>
              </a:prstGeom>
            </p:spPr>
          </p:pic>
        </mc:Fallback>
      </mc:AlternateContent>
      <p:sp>
        <p:nvSpPr>
          <p:cNvPr id="4" name="TextBox 3">
            <a:extLst>
              <a:ext uri="{FF2B5EF4-FFF2-40B4-BE49-F238E27FC236}">
                <a16:creationId xmlns:a16="http://schemas.microsoft.com/office/drawing/2014/main" id="{83B7A1CF-F2BE-6748-A1BA-4EFD4C05FAE9}"/>
              </a:ext>
            </a:extLst>
          </p:cNvPr>
          <p:cNvSpPr txBox="1"/>
          <p:nvPr/>
        </p:nvSpPr>
        <p:spPr>
          <a:xfrm>
            <a:off x="138162" y="2286596"/>
            <a:ext cx="5808047" cy="3662541"/>
          </a:xfrm>
          <a:prstGeom prst="rect">
            <a:avLst/>
          </a:prstGeom>
          <a:noFill/>
        </p:spPr>
        <p:txBody>
          <a:bodyPr wrap="square" rtlCol="0">
            <a:spAutoFit/>
          </a:bodyPr>
          <a:lstStyle/>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 </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School-Parent Compact</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Families, and Schools Working Together</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Right-to-Know</a:t>
            </a:r>
          </a:p>
          <a:p>
            <a:pPr marL="685800" indent="-342900">
              <a:lnSpc>
                <a:spcPct val="107000"/>
              </a:lnSpc>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Coordination with Other Federal Programs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School-level Parent and Family Engagement Survey</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Consultation and Complaint Procedures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Contact Information</a:t>
            </a:r>
          </a:p>
          <a:p>
            <a:endParaRPr lang="en-US" dirty="0"/>
          </a:p>
        </p:txBody>
      </p:sp>
      <p:sp>
        <p:nvSpPr>
          <p:cNvPr id="8" name="Rectangle 7">
            <a:extLst>
              <a:ext uri="{FF2B5EF4-FFF2-40B4-BE49-F238E27FC236}">
                <a16:creationId xmlns:a16="http://schemas.microsoft.com/office/drawing/2014/main" id="{96D1D86C-F1F2-4C04-A059-B403FC81A87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3</a:t>
            </a:r>
          </a:p>
        </p:txBody>
      </p:sp>
      <p:sp>
        <p:nvSpPr>
          <p:cNvPr id="7" name="TextBox 6">
            <a:extLst>
              <a:ext uri="{FF2B5EF4-FFF2-40B4-BE49-F238E27FC236}">
                <a16:creationId xmlns:a16="http://schemas.microsoft.com/office/drawing/2014/main" id="{DA2D25A9-683C-4D2D-81C2-088390CCB851}"/>
              </a:ext>
            </a:extLst>
          </p:cNvPr>
          <p:cNvSpPr txBox="1"/>
          <p:nvPr/>
        </p:nvSpPr>
        <p:spPr>
          <a:xfrm>
            <a:off x="4077335" y="1447154"/>
            <a:ext cx="1446530"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6632AABF-068C-6FEF-C2A2-1BF4EF6A33A1}"/>
              </a:ext>
            </a:extLst>
          </p:cNvPr>
          <p:cNvPicPr>
            <a:picLocks noChangeAspect="1"/>
          </p:cNvPicPr>
          <p:nvPr/>
        </p:nvPicPr>
        <p:blipFill>
          <a:blip r:embed="rId5"/>
          <a:stretch>
            <a:fillRect/>
          </a:stretch>
        </p:blipFill>
        <p:spPr>
          <a:xfrm>
            <a:off x="5946209" y="2783298"/>
            <a:ext cx="2909838" cy="2417016"/>
          </a:xfrm>
          <a:prstGeom prst="rect">
            <a:avLst/>
          </a:prstGeom>
        </p:spPr>
      </p:pic>
    </p:spTree>
    <p:extLst>
      <p:ext uri="{BB962C8B-B14F-4D97-AF65-F5344CB8AC3E}">
        <p14:creationId xmlns:p14="http://schemas.microsoft.com/office/powerpoint/2010/main" val="38171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A2C0-2410-4558-91F5-2650E906F460}"/>
              </a:ext>
            </a:extLst>
          </p:cNvPr>
          <p:cNvSpPr>
            <a:spLocks noGrp="1"/>
          </p:cNvSpPr>
          <p:nvPr>
            <p:ph type="title" idx="4294967295"/>
          </p:nvPr>
        </p:nvSpPr>
        <p:spPr>
          <a:xfrm>
            <a:off x="0" y="307975"/>
            <a:ext cx="9144000" cy="817563"/>
          </a:xfrm>
        </p:spPr>
        <p:txBody>
          <a:bodyPr>
            <a:noAutofit/>
          </a:bodyPr>
          <a:lstStyle/>
          <a:p>
            <a:pPr algn="ctr"/>
            <a:r>
              <a:rPr lang="en-US" dirty="0">
                <a:solidFill>
                  <a:prstClr val="white"/>
                </a:solidFill>
                <a:latin typeface="Arial" panose="020B0604020202020204" pitchFamily="34" charset="0"/>
                <a:cs typeface="Arial" panose="020B0604020202020204" pitchFamily="34" charset="0"/>
              </a:rPr>
              <a:t>What is the Purpose of this Meeting?</a:t>
            </a:r>
            <a:endParaRPr lang="en-US" dirty="0"/>
          </a:p>
        </p:txBody>
      </p:sp>
      <p:sp>
        <p:nvSpPr>
          <p:cNvPr id="5" name="Content Placeholder 7">
            <a:extLst>
              <a:ext uri="{FF2B5EF4-FFF2-40B4-BE49-F238E27FC236}">
                <a16:creationId xmlns:a16="http://schemas.microsoft.com/office/drawing/2014/main" id="{C4FCD401-569A-4FA5-A3D0-4FF97C1165D2}"/>
              </a:ext>
            </a:extLst>
          </p:cNvPr>
          <p:cNvSpPr>
            <a:spLocks noGrp="1"/>
          </p:cNvSpPr>
          <p:nvPr>
            <p:ph idx="4294967295"/>
          </p:nvPr>
        </p:nvSpPr>
        <p:spPr>
          <a:xfrm>
            <a:off x="0" y="1954213"/>
            <a:ext cx="9144000" cy="3333750"/>
          </a:xfrm>
          <a:ln w="28575">
            <a:noFill/>
          </a:ln>
        </p:spPr>
        <p:txBody>
          <a:bodyPr>
            <a:normAutofit/>
          </a:bodyPr>
          <a:lstStyle/>
          <a:p>
            <a:pPr marL="0" indent="0" algn="ctr">
              <a:buNone/>
            </a:pPr>
            <a:r>
              <a:rPr lang="en-US" sz="2100" dirty="0">
                <a:solidFill>
                  <a:srgbClr val="002060"/>
                </a:solidFill>
                <a:latin typeface="Arial" panose="020B0604020202020204" pitchFamily="34" charset="0"/>
                <a:cs typeface="Arial" panose="020B0604020202020204" pitchFamily="34" charset="0"/>
              </a:rPr>
              <a:t>Federal guidelines require Title I schools to hold a Title I Annual Parent Meeting to explain and discuss the Title I Schoolwide Program requirements. </a:t>
            </a:r>
          </a:p>
          <a:p>
            <a:pPr marL="0" indent="0" algn="ctr">
              <a:buNone/>
            </a:pPr>
            <a:endParaRPr lang="en-US" sz="2100" dirty="0">
              <a:solidFill>
                <a:srgbClr val="002060"/>
              </a:solidFill>
              <a:highlight>
                <a:srgbClr val="FFFF00"/>
              </a:highlight>
              <a:latin typeface="Arial" panose="020B0604020202020204" pitchFamily="34" charset="0"/>
              <a:cs typeface="Arial" panose="020B0604020202020204" pitchFamily="34" charset="0"/>
            </a:endParaRPr>
          </a:p>
          <a:p>
            <a:pPr marL="0" indent="0" algn="ctr">
              <a:buNone/>
            </a:pPr>
            <a:r>
              <a:rPr lang="en-US" sz="2100" dirty="0">
                <a:solidFill>
                  <a:srgbClr val="002060"/>
                </a:solidFill>
                <a:latin typeface="Arial" panose="020B0604020202020204" pitchFamily="34" charset="0"/>
                <a:cs typeface="Arial" panose="020B0604020202020204" pitchFamily="34" charset="0"/>
              </a:rPr>
              <a:t>Sunset Park Elementary is a Title I School.</a:t>
            </a:r>
          </a:p>
          <a:p>
            <a:pPr marL="0" indent="0" algn="just">
              <a:buNone/>
            </a:pPr>
            <a:endParaRPr lang="en-US" sz="2100" dirty="0">
              <a:solidFill>
                <a:srgbClr val="002060"/>
              </a:solidFill>
              <a:latin typeface="Arial" panose="020B0604020202020204" pitchFamily="34" charset="0"/>
              <a:cs typeface="Arial" panose="020B0604020202020204" pitchFamily="34" charset="0"/>
            </a:endParaRPr>
          </a:p>
          <a:p>
            <a:pPr marL="0" indent="0" algn="just">
              <a:buNone/>
            </a:pPr>
            <a:endParaRPr lang="en-US" dirty="0">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A8B11D-8C65-4A6A-BBC5-C17BE5D25BF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4</a:t>
            </a:r>
          </a:p>
        </p:txBody>
      </p:sp>
      <p:sp>
        <p:nvSpPr>
          <p:cNvPr id="3" name="TextBox 2">
            <a:extLst>
              <a:ext uri="{FF2B5EF4-FFF2-40B4-BE49-F238E27FC236}">
                <a16:creationId xmlns:a16="http://schemas.microsoft.com/office/drawing/2014/main" id="{664EB2F4-AFD2-989A-5E5A-0CD92CE16E6B}"/>
              </a:ext>
            </a:extLst>
          </p:cNvPr>
          <p:cNvSpPr txBox="1"/>
          <p:nvPr/>
        </p:nvSpPr>
        <p:spPr>
          <a:xfrm>
            <a:off x="2547257" y="1436914"/>
            <a:ext cx="4212772"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1026" name="Picture 2" descr="Front of the school">
            <a:extLst>
              <a:ext uri="{FF2B5EF4-FFF2-40B4-BE49-F238E27FC236}">
                <a16:creationId xmlns:a16="http://schemas.microsoft.com/office/drawing/2014/main" id="{C51B29BE-2116-842F-66B4-953DA21BD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393" y="4191274"/>
            <a:ext cx="4762500" cy="219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924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9B04D-A4B0-0349-8444-E5375675AFC5}"/>
              </a:ext>
            </a:extLst>
          </p:cNvPr>
          <p:cNvSpPr/>
          <p:nvPr/>
        </p:nvSpPr>
        <p:spPr>
          <a:xfrm>
            <a:off x="0" y="1204580"/>
            <a:ext cx="9144000" cy="4708981"/>
          </a:xfrm>
          <a:prstGeom prst="rect">
            <a:avLst/>
          </a:prstGeom>
        </p:spPr>
        <p:txBody>
          <a:bodyPr wrap="square" lIns="91440" tIns="45720" rIns="91440" bIns="45720" anchor="t">
            <a:spAutoFit/>
          </a:bodyPr>
          <a:lstStyle/>
          <a:p>
            <a:pPr algn="ctr"/>
            <a:r>
              <a:rPr lang="en-US" sz="2000" u="sng" dirty="0">
                <a:solidFill>
                  <a:srgbClr val="002060"/>
                </a:solidFill>
                <a:latin typeface="Arial" panose="020B0604020202020204" pitchFamily="34" charset="0"/>
                <a:cs typeface="Arial" panose="020B0604020202020204" pitchFamily="34" charset="0"/>
              </a:rPr>
              <a:t>All About Title I</a:t>
            </a:r>
          </a:p>
          <a:p>
            <a:pPr algn="ctr"/>
            <a:endParaRPr lang="en-US" sz="2000" dirty="0">
              <a:solidFill>
                <a:srgbClr val="002060"/>
              </a:solidFill>
              <a:latin typeface="Arial"/>
              <a:cs typeface="Arial"/>
            </a:endParaRPr>
          </a:p>
          <a:p>
            <a:pPr algn="ctr"/>
            <a:r>
              <a:rPr lang="en-US" sz="2000" dirty="0">
                <a:solidFill>
                  <a:srgbClr val="002060"/>
                </a:solidFill>
                <a:latin typeface="Arial"/>
                <a:cs typeface="Arial"/>
              </a:rPr>
              <a:t>Title I is the largest federally funded education program under the </a:t>
            </a:r>
            <a:endParaRPr lang="en-US" sz="2000" dirty="0">
              <a:solidFill>
                <a:srgbClr val="002060"/>
              </a:solidFill>
              <a:latin typeface="Arial" panose="020B0604020202020204" pitchFamily="34" charset="0"/>
              <a:cs typeface="Arial" panose="020B0604020202020204" pitchFamily="34" charset="0"/>
            </a:endParaRPr>
          </a:p>
          <a:p>
            <a:pPr algn="ctr"/>
            <a:r>
              <a:rPr lang="en-US" sz="2000" dirty="0">
                <a:solidFill>
                  <a:srgbClr val="002060"/>
                </a:solidFill>
                <a:latin typeface="Arial"/>
                <a:cs typeface="Arial"/>
              </a:rPr>
              <a:t>Every Student Succeeds Act (ESSA)</a:t>
            </a:r>
          </a:p>
          <a:p>
            <a:pPr algn="ct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It is designed to provide students with additional help in Reading, Language Arts, Mathematics, Science and Social Studies.  </a:t>
            </a:r>
          </a:p>
          <a:p>
            <a:pPr marL="342900" indent="-342900">
              <a:buClr>
                <a:srgbClr val="C00000"/>
              </a:buClr>
              <a:buFont typeface="Wingdings" pitchFamily="2" charset="2"/>
              <a:buChar char="§"/>
            </a:pPr>
            <a:r>
              <a:rPr lang="en-US" sz="2000" dirty="0">
                <a:solidFill>
                  <a:srgbClr val="002060"/>
                </a:solidFill>
                <a:latin typeface="Arial"/>
                <a:cs typeface="Arial"/>
              </a:rPr>
              <a:t>Its main objective is to support schools and districts in order to ensure that high quality education is equitable for all students.</a:t>
            </a: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The Title I Schoolwide Program is committed to helping schools close the achievement gap between disadvantaged and minority students and their peers.  </a:t>
            </a:r>
          </a:p>
          <a:p>
            <a:pPr marL="342900" indent="-342900">
              <a:buClr>
                <a:srgbClr val="C00000"/>
              </a:buClr>
              <a:buFont typeface="Wingdings" pitchFamily="2" charset="2"/>
              <a:buChar char="§"/>
            </a:pPr>
            <a:r>
              <a:rPr lang="en-US" sz="2000" dirty="0">
                <a:solidFill>
                  <a:srgbClr val="002060"/>
                </a:solidFill>
                <a:latin typeface="Arial"/>
                <a:cs typeface="Arial"/>
              </a:rPr>
              <a:t>To learn more, please visit </a:t>
            </a:r>
            <a:r>
              <a:rPr lang="en-US" sz="2000" dirty="0">
                <a:solidFill>
                  <a:srgbClr val="002060"/>
                </a:solidFill>
                <a:latin typeface="Arial"/>
                <a:cs typeface="Arial"/>
                <a:hlinkClick r:id="rId3">
                  <a:extLst>
                    <a:ext uri="{A12FA001-AC4F-418D-AE19-62706E023703}">
                      <ahyp:hlinkClr xmlns:ahyp="http://schemas.microsoft.com/office/drawing/2018/hyperlinkcolor" val="tx"/>
                    </a:ext>
                  </a:extLst>
                </a:hlinkClick>
              </a:rPr>
              <a:t>http://title1.dadeschools.net</a:t>
            </a:r>
            <a:r>
              <a:rPr lang="en-US" sz="2000" dirty="0">
                <a:solidFill>
                  <a:srgbClr val="002060"/>
                </a:solidFill>
                <a:latin typeface="Arial"/>
                <a:cs typeface="Arial"/>
              </a:rPr>
              <a:t>.  This website is designed to supply visitors with information relevant to Title I and to provide a clear understanding of the overall program. </a:t>
            </a:r>
          </a:p>
        </p:txBody>
      </p:sp>
      <p:sp>
        <p:nvSpPr>
          <p:cNvPr id="5" name="Rectangle 4">
            <a:extLst>
              <a:ext uri="{FF2B5EF4-FFF2-40B4-BE49-F238E27FC236}">
                <a16:creationId xmlns:a16="http://schemas.microsoft.com/office/drawing/2014/main" id="{2866A1C2-150D-4DA4-9ED5-3FC633749349}"/>
              </a:ext>
            </a:extLst>
          </p:cNvPr>
          <p:cNvSpPr/>
          <p:nvPr/>
        </p:nvSpPr>
        <p:spPr>
          <a:xfrm>
            <a:off x="8494170" y="5949137"/>
            <a:ext cx="300082" cy="369332"/>
          </a:xfrm>
          <a:prstGeom prst="rect">
            <a:avLst/>
          </a:prstGeom>
        </p:spPr>
        <p:txBody>
          <a:bodyPr wrap="none">
            <a:spAutoFit/>
          </a:bodyPr>
          <a:lstStyle/>
          <a:p>
            <a:r>
              <a:rPr lang="en-US" dirty="0">
                <a:solidFill>
                  <a:srgbClr val="002060"/>
                </a:solidFill>
              </a:rPr>
              <a:t>5</a:t>
            </a:r>
          </a:p>
        </p:txBody>
      </p:sp>
      <p:sp>
        <p:nvSpPr>
          <p:cNvPr id="6" name="TextBox 5">
            <a:extLst>
              <a:ext uri="{FF2B5EF4-FFF2-40B4-BE49-F238E27FC236}">
                <a16:creationId xmlns:a16="http://schemas.microsoft.com/office/drawing/2014/main" id="{F9FC823F-676E-7FF5-C677-D761D046C104}"/>
              </a:ext>
            </a:extLst>
          </p:cNvPr>
          <p:cNvSpPr txBox="1"/>
          <p:nvPr/>
        </p:nvSpPr>
        <p:spPr>
          <a:xfrm>
            <a:off x="0" y="127362"/>
            <a:ext cx="9144000" cy="584775"/>
          </a:xfrm>
          <a:prstGeom prst="rect">
            <a:avLst/>
          </a:prstGeom>
          <a:noFill/>
        </p:spPr>
        <p:txBody>
          <a:bodyPr wrap="square">
            <a:spAutoFit/>
          </a:bodyPr>
          <a:lstStyle/>
          <a:p>
            <a:pPr algn="ctr"/>
            <a:r>
              <a:rPr lang="en-US" sz="3200" dirty="0">
                <a:solidFill>
                  <a:prstClr val="white"/>
                </a:solidFill>
                <a:latin typeface="Arial" panose="020B0604020202020204" pitchFamily="34" charset="0"/>
                <a:cs typeface="Arial" panose="020B0604020202020204" pitchFamily="34" charset="0"/>
              </a:rPr>
              <a:t>WHAT IS THE PURPOSE OF THIS MEETING?</a:t>
            </a:r>
            <a:endParaRPr lang="en-US" sz="3200" dirty="0"/>
          </a:p>
        </p:txBody>
      </p:sp>
    </p:spTree>
    <p:extLst>
      <p:ext uri="{BB962C8B-B14F-4D97-AF65-F5344CB8AC3E}">
        <p14:creationId xmlns:p14="http://schemas.microsoft.com/office/powerpoint/2010/main" val="2035188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52400"/>
            <a:ext cx="9144000" cy="990600"/>
          </a:xfrm>
        </p:spPr>
        <p:txBody>
          <a:bodyPr>
            <a:normAutofit/>
          </a:bodyPr>
          <a:lstStyle/>
          <a:p>
            <a:pPr algn="ctr">
              <a:defRPr/>
            </a:pPr>
            <a:r>
              <a:rPr lang="en-US" altLang="en-US" sz="2000" dirty="0">
                <a:solidFill>
                  <a:schemeClr val="bg1"/>
                </a:solidFill>
                <a:latin typeface="Arial"/>
                <a:ea typeface="Arial" charset="0"/>
                <a:cs typeface="Arial"/>
              </a:rPr>
              <a:t>How DOES The Every Student Succeeds Act (ESSA) and the Title I Parent and Family Engagement Requirements help </a:t>
            </a:r>
            <a:br>
              <a:rPr lang="en-US" altLang="en-US" sz="2000" dirty="0">
                <a:latin typeface="Arial" charset="0"/>
                <a:ea typeface="Arial" charset="0"/>
                <a:cs typeface="Arial" charset="0"/>
              </a:rPr>
            </a:br>
            <a:r>
              <a:rPr lang="en-US" altLang="en-US" sz="2000" dirty="0">
                <a:solidFill>
                  <a:schemeClr val="bg1"/>
                </a:solidFill>
                <a:latin typeface="Arial"/>
                <a:ea typeface="Arial" charset="0"/>
                <a:cs typeface="Arial"/>
              </a:rPr>
              <a:t>parents and</a:t>
            </a:r>
            <a:r>
              <a:rPr lang="en-US" altLang="en-US" sz="2000" dirty="0">
                <a:solidFill>
                  <a:srgbClr val="00B050"/>
                </a:solidFill>
                <a:latin typeface="Arial"/>
                <a:ea typeface="Arial" charset="0"/>
                <a:cs typeface="Arial"/>
              </a:rPr>
              <a:t> </a:t>
            </a:r>
            <a:r>
              <a:rPr lang="en-US" altLang="en-US" sz="2000" dirty="0">
                <a:solidFill>
                  <a:schemeClr val="bg1"/>
                </a:solidFill>
                <a:latin typeface="Arial"/>
                <a:ea typeface="Arial" charset="0"/>
                <a:cs typeface="Arial"/>
              </a:rPr>
              <a:t>families?</a:t>
            </a:r>
          </a:p>
        </p:txBody>
      </p:sp>
      <p:sp>
        <p:nvSpPr>
          <p:cNvPr id="18435" name="Rectangle 3"/>
          <p:cNvSpPr txBox="1">
            <a:spLocks noChangeArrowheads="1"/>
          </p:cNvSpPr>
          <p:nvPr/>
        </p:nvSpPr>
        <p:spPr bwMode="auto">
          <a:xfrm>
            <a:off x="230956" y="1687761"/>
            <a:ext cx="8658520" cy="448715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gn="ctr" defTabSz="914400">
              <a:lnSpc>
                <a:spcPct val="80000"/>
              </a:lnSpc>
              <a:buNone/>
              <a:defRPr/>
            </a:pPr>
            <a:r>
              <a:rPr lang="en-US" sz="2100" u="sng" dirty="0">
                <a:solidFill>
                  <a:srgbClr val="002060"/>
                </a:solidFill>
                <a:latin typeface="Arial" panose="020B0604020202020204" pitchFamily="34" charset="0"/>
                <a:cs typeface="Arial" panose="020B0604020202020204" pitchFamily="34" charset="0"/>
              </a:rPr>
              <a:t>All About Title I</a:t>
            </a:r>
          </a:p>
          <a:p>
            <a:pPr marL="0" marR="0" lvl="0" indent="0" algn="just" defTabSz="914400" rtl="0" eaLnBrk="1" fontAlgn="auto" latinLnBrk="0" hangingPunct="1">
              <a:lnSpc>
                <a:spcPct val="80000"/>
              </a:lnSpc>
              <a:spcBef>
                <a:spcPct val="20000"/>
              </a:spcBef>
              <a:spcAft>
                <a:spcPts val="0"/>
              </a:spcAft>
              <a:buClrTx/>
              <a:buSzTx/>
              <a:buFontTx/>
              <a:buNone/>
              <a:tabLst/>
              <a:defRPr/>
            </a:pPr>
            <a:endParaRPr kumimoji="0" lang="en-US" altLang="en-US" sz="2150" b="1" i="0" u="none" strike="noStrike" kern="0" cap="none" spc="0" normalizeH="0" baseline="0" noProof="0" dirty="0">
              <a:ln>
                <a:noFill/>
              </a:ln>
              <a:solidFill>
                <a:srgbClr val="000000"/>
              </a:solidFill>
              <a:effectLst/>
              <a:uLnTx/>
              <a:uFillTx/>
              <a:latin typeface="Arial" charset="0"/>
              <a:ea typeface="Arial" charset="0"/>
              <a:cs typeface="Arial" charset="0"/>
            </a:endParaRPr>
          </a:p>
          <a:p>
            <a:pPr indent="-384175" algn="just" defTabSz="914400">
              <a:lnSpc>
                <a:spcPct val="80000"/>
              </a:lnSpc>
              <a:spcBef>
                <a:spcPts val="0"/>
              </a:spcBef>
              <a:buClr>
                <a:srgbClr val="C00000"/>
              </a:buClr>
              <a:buFont typeface="Wingdings" pitchFamily="2" charset="2"/>
              <a:buChar char="§"/>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The school </a:t>
            </a:r>
            <a:r>
              <a:rPr lang="en-US" altLang="en-US" sz="2100" kern="0" dirty="0">
                <a:solidFill>
                  <a:srgbClr val="002060"/>
                </a:solidFill>
                <a:latin typeface="Arial" charset="0"/>
                <a:ea typeface="Arial" charset="0"/>
                <a:cs typeface="Arial" charset="0"/>
              </a:rPr>
              <a:t>d</a:t>
            </a: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istrict and all Title I schools must allocate a portion of their Title I budget towards programs, activities, and procedures for parent and family engagement.</a:t>
            </a:r>
            <a:r>
              <a:rPr lang="en-US" altLang="en-US" sz="2100" kern="0" dirty="0">
                <a:solidFill>
                  <a:srgbClr val="002060"/>
                </a:solidFill>
                <a:latin typeface="Arial"/>
                <a:ea typeface="Arial" charset="0"/>
                <a:cs typeface="Arial"/>
              </a:rPr>
              <a:t> </a:t>
            </a:r>
          </a:p>
          <a:p>
            <a:pPr marL="0" indent="0" algn="just" defTabSz="914400">
              <a:lnSpc>
                <a:spcPct val="80000"/>
              </a:lnSpc>
              <a:buClr>
                <a:srgbClr val="C00000"/>
              </a:buClr>
              <a:buNone/>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lvl="0" indent="-384175" algn="just" defTabSz="914400">
              <a:lnSpc>
                <a:spcPct val="80000"/>
              </a:lnSpc>
              <a:buClr>
                <a:srgbClr val="C00000"/>
              </a:buClr>
              <a:buFont typeface="Wingdings" pitchFamily="2" charset="2"/>
              <a:buChar char="§"/>
              <a:defRPr/>
            </a:pPr>
            <a:r>
              <a:rPr lang="en-US" altLang="en-US" sz="2100" kern="0" dirty="0">
                <a:solidFill>
                  <a:srgbClr val="002060"/>
                </a:solidFill>
                <a:latin typeface="Arial" charset="0"/>
                <a:ea typeface="Arial" charset="0"/>
                <a:cs typeface="Arial" charset="0"/>
              </a:rPr>
              <a:t>The school district and all Title I schools must develop with, and distribute to parents and family members a written Title I Parent and Family Engagement Plan (PFEP).</a:t>
            </a: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indent="-384175"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All Title I schools are required to collaborate with parents and families in the development of the School Improvement Process (SIP) and School-Parent Compact.</a:t>
            </a:r>
          </a:p>
          <a:p>
            <a:pPr marL="0" marR="0" lvl="0" indent="0" algn="just" defTabSz="914400" rtl="0" eaLnBrk="1" fontAlgn="auto" latinLnBrk="0" hangingPunct="1">
              <a:lnSpc>
                <a:spcPct val="80000"/>
              </a:lnSpc>
              <a:spcBef>
                <a:spcPct val="20000"/>
              </a:spcBef>
              <a:spcAft>
                <a:spcPts val="0"/>
              </a:spcAft>
              <a:buClrTx/>
              <a:buSzTx/>
              <a:buNone/>
              <a:tabLst/>
              <a:defRPr/>
            </a:pPr>
            <a:endParaRPr lang="en-US" altLang="en-US" sz="2100" kern="0" dirty="0">
              <a:solidFill>
                <a:srgbClr val="002060"/>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lang="en-US" altLang="en-US" sz="2150" kern="0" dirty="0">
              <a:solidFill>
                <a:schemeClr val="tx1"/>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SzTx/>
              <a:buFont typeface="Arial" panose="020B0604020202020204" pitchFamily="34" charset="0"/>
              <a:buChar char="•"/>
              <a:tabLst/>
              <a:defRPr/>
            </a:pPr>
            <a:endParaRPr lang="en-US" altLang="en-US" sz="800" kern="0" dirty="0">
              <a:solidFill>
                <a:schemeClr val="tx1"/>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92FC6254-A2A2-425D-B420-8473CC05CB34}"/>
              </a:ext>
            </a:extLst>
          </p:cNvPr>
          <p:cNvSpPr/>
          <p:nvPr/>
        </p:nvSpPr>
        <p:spPr>
          <a:xfrm>
            <a:off x="278092" y="5593953"/>
            <a:ext cx="8634952" cy="313932"/>
          </a:xfrm>
          <a:prstGeom prst="rect">
            <a:avLst/>
          </a:prstGeom>
        </p:spPr>
        <p:txBody>
          <a:bodyPr wrap="square">
            <a:spAutoFit/>
          </a:bodyPr>
          <a:lstStyle/>
          <a:p>
            <a:pPr lvl="0" algn="ctr" defTabSz="914400">
              <a:lnSpc>
                <a:spcPct val="80000"/>
              </a:lnSpc>
              <a:spcBef>
                <a:spcPct val="20000"/>
              </a:spcBef>
              <a:defRPr/>
            </a:pPr>
            <a:r>
              <a:rPr lang="en-US" altLang="en-US" b="1" kern="0" dirty="0">
                <a:latin typeface="Arial" charset="0"/>
                <a:ea typeface="Arial" charset="0"/>
                <a:cs typeface="Arial" charset="0"/>
              </a:rPr>
              <a:t>www.sunsetparkelementary.com</a:t>
            </a:r>
          </a:p>
        </p:txBody>
      </p:sp>
      <p:sp>
        <p:nvSpPr>
          <p:cNvPr id="7" name="Rectangle 6">
            <a:extLst>
              <a:ext uri="{FF2B5EF4-FFF2-40B4-BE49-F238E27FC236}">
                <a16:creationId xmlns:a16="http://schemas.microsoft.com/office/drawing/2014/main" id="{63F1CBE9-1D99-439E-8552-43052E73569F}"/>
              </a:ext>
            </a:extLst>
          </p:cNvPr>
          <p:cNvSpPr/>
          <p:nvPr/>
        </p:nvSpPr>
        <p:spPr>
          <a:xfrm>
            <a:off x="8494170" y="5949137"/>
            <a:ext cx="300082" cy="369332"/>
          </a:xfrm>
          <a:prstGeom prst="rect">
            <a:avLst/>
          </a:prstGeom>
        </p:spPr>
        <p:txBody>
          <a:bodyPr wrap="none">
            <a:spAutoFit/>
          </a:bodyPr>
          <a:lstStyle/>
          <a:p>
            <a:r>
              <a:rPr lang="en-US" dirty="0">
                <a:solidFill>
                  <a:srgbClr val="002060"/>
                </a:solidFill>
              </a:rPr>
              <a:t>6</a:t>
            </a:r>
          </a:p>
        </p:txBody>
      </p:sp>
    </p:spTree>
    <p:extLst>
      <p:ext uri="{BB962C8B-B14F-4D97-AF65-F5344CB8AC3E}">
        <p14:creationId xmlns:p14="http://schemas.microsoft.com/office/powerpoint/2010/main" val="272370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F232D-52B9-49BA-8877-46F1B6958F2C}"/>
              </a:ext>
            </a:extLst>
          </p:cNvPr>
          <p:cNvSpPr>
            <a:spLocks noGrp="1"/>
          </p:cNvSpPr>
          <p:nvPr>
            <p:ph type="title"/>
          </p:nvPr>
        </p:nvSpPr>
        <p:spPr>
          <a:xfrm>
            <a:off x="0" y="146957"/>
            <a:ext cx="9144000" cy="963386"/>
          </a:xfrm>
        </p:spPr>
        <p:txBody>
          <a:bodyPr>
            <a:normAutofit fontScale="90000"/>
          </a:bodyPr>
          <a:lstStyle/>
          <a:p>
            <a:pPr algn="ctr"/>
            <a:r>
              <a:rPr lang="en-US" sz="3600" dirty="0">
                <a:solidFill>
                  <a:schemeClr val="bg1"/>
                </a:solidFill>
                <a:latin typeface="Arial" panose="020B0604020202020204" pitchFamily="34" charset="0"/>
                <a:cs typeface="Arial" panose="020B0604020202020204" pitchFamily="34" charset="0"/>
              </a:rPr>
              <a:t>Where can you access title I Compliance Documents?</a:t>
            </a:r>
            <a:br>
              <a:rPr lang="en-US" sz="2800"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3A98BC8D-8824-C64F-B5C0-552E79579011}"/>
              </a:ext>
            </a:extLst>
          </p:cNvPr>
          <p:cNvSpPr/>
          <p:nvPr/>
        </p:nvSpPr>
        <p:spPr>
          <a:xfrm>
            <a:off x="8507186" y="6005776"/>
            <a:ext cx="377446" cy="369332"/>
          </a:xfrm>
          <a:prstGeom prst="rect">
            <a:avLst/>
          </a:prstGeom>
        </p:spPr>
        <p:txBody>
          <a:bodyPr wrap="square">
            <a:spAutoFit/>
          </a:bodyPr>
          <a:lstStyle/>
          <a:p>
            <a:r>
              <a:rPr lang="en-US" dirty="0">
                <a:solidFill>
                  <a:srgbClr val="002060"/>
                </a:solidFill>
              </a:rPr>
              <a:t>7</a:t>
            </a:r>
          </a:p>
        </p:txBody>
      </p:sp>
      <p:pic>
        <p:nvPicPr>
          <p:cNvPr id="8" name="Picture 7" descr="A top view of books with different cover colors">
            <a:extLst>
              <a:ext uri="{FF2B5EF4-FFF2-40B4-BE49-F238E27FC236}">
                <a16:creationId xmlns:a16="http://schemas.microsoft.com/office/drawing/2014/main" id="{FA5AB9AA-440D-CA41-80B6-5A613D6763F2}"/>
              </a:ext>
            </a:extLst>
          </p:cNvPr>
          <p:cNvPicPr>
            <a:picLocks noChangeAspect="1"/>
          </p:cNvPicPr>
          <p:nvPr/>
        </p:nvPicPr>
        <p:blipFill>
          <a:blip r:embed="rId3"/>
          <a:stretch>
            <a:fillRect/>
          </a:stretch>
        </p:blipFill>
        <p:spPr>
          <a:xfrm>
            <a:off x="1612283" y="2086321"/>
            <a:ext cx="2959717" cy="3431330"/>
          </a:xfrm>
          <a:prstGeom prst="rect">
            <a:avLst/>
          </a:prstGeom>
        </p:spPr>
      </p:pic>
      <p:sp>
        <p:nvSpPr>
          <p:cNvPr id="3" name="TextBox 2">
            <a:extLst>
              <a:ext uri="{FF2B5EF4-FFF2-40B4-BE49-F238E27FC236}">
                <a16:creationId xmlns:a16="http://schemas.microsoft.com/office/drawing/2014/main" id="{C1B7CC50-3C62-5FF2-63F7-B1D1B4492ABE}"/>
              </a:ext>
            </a:extLst>
          </p:cNvPr>
          <p:cNvSpPr txBox="1"/>
          <p:nvPr/>
        </p:nvSpPr>
        <p:spPr>
          <a:xfrm>
            <a:off x="2279073" y="1340349"/>
            <a:ext cx="458585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6" name="Picture 5" descr="A picture containing text&#10;&#10;Description automatically generated">
            <a:extLst>
              <a:ext uri="{FF2B5EF4-FFF2-40B4-BE49-F238E27FC236}">
                <a16:creationId xmlns:a16="http://schemas.microsoft.com/office/drawing/2014/main" id="{16F31F0D-A849-48FB-4BDA-98015980F25A}"/>
              </a:ext>
            </a:extLst>
          </p:cNvPr>
          <p:cNvPicPr>
            <a:picLocks noChangeAspect="1"/>
          </p:cNvPicPr>
          <p:nvPr/>
        </p:nvPicPr>
        <p:blipFill>
          <a:blip r:embed="rId4"/>
          <a:stretch>
            <a:fillRect/>
          </a:stretch>
        </p:blipFill>
        <p:spPr>
          <a:xfrm>
            <a:off x="4915715" y="2086321"/>
            <a:ext cx="2616002" cy="3426962"/>
          </a:xfrm>
          <a:prstGeom prst="rect">
            <a:avLst/>
          </a:prstGeom>
          <a:ln>
            <a:solidFill>
              <a:srgbClr val="002060"/>
            </a:solidFill>
          </a:ln>
        </p:spPr>
      </p:pic>
    </p:spTree>
    <p:extLst>
      <p:ext uri="{BB962C8B-B14F-4D97-AF65-F5344CB8AC3E}">
        <p14:creationId xmlns:p14="http://schemas.microsoft.com/office/powerpoint/2010/main" val="2336971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174395" y="1272630"/>
            <a:ext cx="8799124" cy="5015061"/>
          </a:xfrm>
          <a:ln w="28575">
            <a:noFill/>
          </a:ln>
        </p:spPr>
        <p:txBody>
          <a:bodyPr>
            <a:noAutofit/>
          </a:bodyPr>
          <a:lstStyle/>
          <a:p>
            <a:pPr marL="0" indent="0" algn="ctr">
              <a:buNone/>
            </a:pPr>
            <a:r>
              <a:rPr lang="en-US" sz="2100" u="sng" dirty="0">
                <a:solidFill>
                  <a:srgbClr val="002060"/>
                </a:solidFill>
                <a:latin typeface="Arial" panose="020B0604020202020204" pitchFamily="34" charset="0"/>
                <a:cs typeface="Arial" panose="020B0604020202020204" pitchFamily="34" charset="0"/>
              </a:rPr>
              <a:t>Title I Schoolwide Funds</a:t>
            </a:r>
            <a:endParaRPr lang="en-US" sz="2100" dirty="0">
              <a:solidFill>
                <a:srgbClr val="002060"/>
              </a:solidFill>
              <a:latin typeface="Arial" panose="020B0604020202020204" pitchFamily="34" charset="0"/>
              <a:cs typeface="Arial" panose="020B0604020202020204" pitchFamily="34" charset="0"/>
            </a:endParaRPr>
          </a:p>
          <a:p>
            <a:pPr marL="0" indent="0" algn="just">
              <a:buNone/>
            </a:pPr>
            <a:r>
              <a:rPr lang="en-US" sz="2100" dirty="0">
                <a:solidFill>
                  <a:srgbClr val="002060"/>
                </a:solidFill>
                <a:latin typeface="Arial" panose="020B0604020202020204" pitchFamily="34" charset="0"/>
                <a:cs typeface="Arial" panose="020B0604020202020204" pitchFamily="34" charset="0"/>
              </a:rPr>
              <a:t>A portion of the Title I Schoolwide Funds are used to fulfill the parent and family engagement requirements in the ESSA law and provide supplemental materials and resources.  The Educational Excellence School Advisory Council (EESAC) is the official forum to discuss the details of Title I funding.</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Schoolwide Funds</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for this school year: </a:t>
            </a:r>
            <a:r>
              <a:rPr lang="en-US" altLang="en-US" sz="1800" u="sng" dirty="0">
                <a:solidFill>
                  <a:srgbClr val="002060"/>
                </a:solidFill>
                <a:latin typeface="Arial" panose="020B0604020202020204" pitchFamily="34" charset="0"/>
                <a:cs typeface="Arial" panose="020B0604020202020204" pitchFamily="34" charset="0"/>
              </a:rPr>
              <a:t>$ 118,789      </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Title I Parent and Family Engagement Funds</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for this school year: </a:t>
            </a:r>
            <a:r>
              <a:rPr lang="en-US" altLang="en-US" sz="1800" u="sng" dirty="0">
                <a:solidFill>
                  <a:srgbClr val="002060"/>
                </a:solidFill>
                <a:latin typeface="Arial" panose="020B0604020202020204" pitchFamily="34" charset="0"/>
                <a:cs typeface="Arial" panose="020B0604020202020204" pitchFamily="34" charset="0"/>
              </a:rPr>
              <a:t>$  20,291 </a:t>
            </a:r>
          </a:p>
        </p:txBody>
      </p:sp>
      <p:sp>
        <p:nvSpPr>
          <p:cNvPr id="4" name="Title 3"/>
          <p:cNvSpPr>
            <a:spLocks noGrp="1"/>
          </p:cNvSpPr>
          <p:nvPr>
            <p:ph type="title"/>
          </p:nvPr>
        </p:nvSpPr>
        <p:spPr>
          <a:xfrm>
            <a:off x="0" y="129630"/>
            <a:ext cx="9144000" cy="1143000"/>
          </a:xfrm>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How is title I funding provided for your child’s school?</a:t>
            </a:r>
          </a:p>
        </p:txBody>
      </p:sp>
      <p:sp>
        <p:nvSpPr>
          <p:cNvPr id="5" name="Rectangle 4">
            <a:extLst>
              <a:ext uri="{FF2B5EF4-FFF2-40B4-BE49-F238E27FC236}">
                <a16:creationId xmlns:a16="http://schemas.microsoft.com/office/drawing/2014/main" id="{EC13E685-63DC-6A4B-979D-898D8733B203}"/>
              </a:ext>
            </a:extLst>
          </p:cNvPr>
          <p:cNvSpPr/>
          <p:nvPr/>
        </p:nvSpPr>
        <p:spPr>
          <a:xfrm>
            <a:off x="8494170" y="5949137"/>
            <a:ext cx="300082" cy="369332"/>
          </a:xfrm>
          <a:prstGeom prst="rect">
            <a:avLst/>
          </a:prstGeom>
        </p:spPr>
        <p:txBody>
          <a:bodyPr wrap="none">
            <a:spAutoFit/>
          </a:bodyPr>
          <a:lstStyle/>
          <a:p>
            <a:r>
              <a:rPr lang="en-US" dirty="0">
                <a:solidFill>
                  <a:srgbClr val="002060"/>
                </a:solidFill>
              </a:rPr>
              <a:t>8</a:t>
            </a:r>
          </a:p>
        </p:txBody>
      </p:sp>
      <p:pic>
        <p:nvPicPr>
          <p:cNvPr id="7" name="Picture 6" descr="Open notebook with drawn charts">
            <a:extLst>
              <a:ext uri="{FF2B5EF4-FFF2-40B4-BE49-F238E27FC236}">
                <a16:creationId xmlns:a16="http://schemas.microsoft.com/office/drawing/2014/main" id="{69404A27-4B69-F0E0-A67E-52545D703716}"/>
              </a:ext>
            </a:extLst>
          </p:cNvPr>
          <p:cNvPicPr>
            <a:picLocks noChangeAspect="1"/>
          </p:cNvPicPr>
          <p:nvPr/>
        </p:nvPicPr>
        <p:blipFill>
          <a:blip r:embed="rId3"/>
          <a:stretch>
            <a:fillRect/>
          </a:stretch>
        </p:blipFill>
        <p:spPr>
          <a:xfrm>
            <a:off x="6150057" y="3964464"/>
            <a:ext cx="2494154" cy="1762233"/>
          </a:xfrm>
          <a:prstGeom prst="rect">
            <a:avLst/>
          </a:prstGeom>
        </p:spPr>
      </p:pic>
    </p:spTree>
    <p:extLst>
      <p:ext uri="{BB962C8B-B14F-4D97-AF65-F5344CB8AC3E}">
        <p14:creationId xmlns:p14="http://schemas.microsoft.com/office/powerpoint/2010/main" val="283545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4F7B14-8FFB-3544-9C9E-52604B691E4D}"/>
              </a:ext>
            </a:extLst>
          </p:cNvPr>
          <p:cNvSpPr/>
          <p:nvPr/>
        </p:nvSpPr>
        <p:spPr>
          <a:xfrm>
            <a:off x="211393" y="1332489"/>
            <a:ext cx="8721213" cy="4801314"/>
          </a:xfrm>
          <a:prstGeom prst="rect">
            <a:avLst/>
          </a:prstGeom>
        </p:spPr>
        <p:txBody>
          <a:bodyPr wrap="square">
            <a:spAutoFit/>
          </a:bodyPr>
          <a:lstStyle/>
          <a:p>
            <a:pPr marL="0" lvl="2" algn="ctr">
              <a:lnSpc>
                <a:spcPct val="90000"/>
              </a:lnSpc>
              <a:buClr>
                <a:srgbClr val="C00000"/>
              </a:buClr>
            </a:pPr>
            <a:r>
              <a:rPr lang="en-US" sz="2000" u="sng" dirty="0">
                <a:solidFill>
                  <a:srgbClr val="002060"/>
                </a:solidFill>
                <a:latin typeface="Arial" panose="020B0604020202020204" pitchFamily="34" charset="0"/>
                <a:cs typeface="Arial" panose="020B0604020202020204" pitchFamily="34" charset="0"/>
              </a:rPr>
              <a:t>Title I District-Level PFEP</a:t>
            </a:r>
          </a:p>
          <a:p>
            <a:pPr marL="0" lvl="2" algn="ctr">
              <a:lnSpc>
                <a:spcPct val="90000"/>
              </a:lnSpc>
              <a:buClr>
                <a:srgbClr val="C00000"/>
              </a:buClr>
            </a:pPr>
            <a:endParaRPr lang="en-US" sz="2000" u="sng" dirty="0">
              <a:solidFill>
                <a:srgbClr val="002060"/>
              </a:solidFill>
              <a:latin typeface="Arial" panose="020B0604020202020204" pitchFamily="34" charset="0"/>
              <a:cs typeface="Arial" panose="020B0604020202020204" pitchFamily="34" charset="0"/>
            </a:endParaRPr>
          </a:p>
          <a:p>
            <a:pPr marL="457200" lvl="2" indent="-45720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is a blueprint of how the District Local Educational Agency (LEA) and Title I schools will work together with parents and family members to establish expectations for family engagement and strengthen student academic achievement.</a:t>
            </a:r>
          </a:p>
          <a:p>
            <a:pPr algn="just">
              <a:lnSpc>
                <a:spcPct val="90000"/>
              </a:lnSpc>
              <a:buClr>
                <a:srgbClr val="C00000"/>
              </a:buClr>
              <a:buFont typeface="Wingdings" pitchFamily="2" charset="2"/>
              <a:buChar char="§"/>
            </a:pPr>
            <a:endParaRPr lang="en-US" altLang="en-US" sz="2000" dirty="0">
              <a:solidFill>
                <a:srgbClr val="002060"/>
              </a:solidFill>
              <a:latin typeface="Arial" charset="0"/>
              <a:ea typeface="Arial" charset="0"/>
              <a:cs typeface="Arial" charset="0"/>
            </a:endParaRPr>
          </a:p>
          <a:p>
            <a:pPr marL="463550" indent="-46355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describes how the District will:</a:t>
            </a:r>
          </a:p>
          <a:p>
            <a:pPr algn="just">
              <a:lnSpc>
                <a:spcPct val="90000"/>
              </a:lnSpc>
              <a:buClr>
                <a:srgbClr val="C00000"/>
              </a:buClr>
            </a:pPr>
            <a:r>
              <a:rPr lang="en-US" altLang="en-US" sz="2000" dirty="0">
                <a:solidFill>
                  <a:srgbClr val="002060"/>
                </a:solidFill>
                <a:latin typeface="Arial" charset="0"/>
                <a:ea typeface="Arial" charset="0"/>
                <a:cs typeface="Arial" charset="0"/>
              </a:rPr>
              <a:t>	</a:t>
            </a:r>
          </a:p>
          <a:p>
            <a:pPr marL="514350" indent="225425"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	provide the coordination, technical assistance, and other support 	actions to assist schools in planning and implementing effective 	parent and family engagement activities, and</a:t>
            </a:r>
          </a:p>
          <a:p>
            <a:pPr marL="514350" algn="just">
              <a:lnSpc>
                <a:spcPct val="90000"/>
              </a:lnSpc>
              <a:buClr>
                <a:srgbClr val="C00000"/>
              </a:buClr>
            </a:pPr>
            <a:r>
              <a:rPr lang="en-US" altLang="en-US" sz="2000" dirty="0">
                <a:solidFill>
                  <a:srgbClr val="002060"/>
                </a:solidFill>
                <a:latin typeface="Arial" charset="0"/>
                <a:ea typeface="Arial" charset="0"/>
                <a:cs typeface="Arial" charset="0"/>
              </a:rPr>
              <a:t>	</a:t>
            </a:r>
          </a:p>
          <a:p>
            <a:pPr marL="914400" indent="-400050"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conduct, with meaningful involvement of parents and family members, an annual evaluation of the content and effectiveness of the parent and family engagement plan towards improving the academic quality of all schools served under Title I, Part A.</a:t>
            </a:r>
            <a:endParaRPr lang="en-US" altLang="en-US" sz="2000" strike="sngStrike" dirty="0">
              <a:solidFill>
                <a:srgbClr val="002060"/>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D40A0A03-D30D-4D22-BB5F-013CE1355EA2}"/>
              </a:ext>
            </a:extLst>
          </p:cNvPr>
          <p:cNvSpPr/>
          <p:nvPr/>
        </p:nvSpPr>
        <p:spPr>
          <a:xfrm>
            <a:off x="8494170" y="5949137"/>
            <a:ext cx="300082" cy="369332"/>
          </a:xfrm>
          <a:prstGeom prst="rect">
            <a:avLst/>
          </a:prstGeom>
        </p:spPr>
        <p:txBody>
          <a:bodyPr wrap="none">
            <a:spAutoFit/>
          </a:bodyPr>
          <a:lstStyle/>
          <a:p>
            <a:r>
              <a:rPr lang="en-US" dirty="0">
                <a:solidFill>
                  <a:srgbClr val="002060"/>
                </a:solidFill>
              </a:rPr>
              <a:t>9</a:t>
            </a:r>
          </a:p>
        </p:txBody>
      </p:sp>
      <p:sp>
        <p:nvSpPr>
          <p:cNvPr id="6" name="Rectangle 2">
            <a:extLst>
              <a:ext uri="{FF2B5EF4-FFF2-40B4-BE49-F238E27FC236}">
                <a16:creationId xmlns:a16="http://schemas.microsoft.com/office/drawing/2014/main" id="{28B3B8F8-A147-48F3-942E-9FFFE8309287}"/>
              </a:ext>
            </a:extLst>
          </p:cNvPr>
          <p:cNvSpPr txBox="1">
            <a:spLocks noChangeArrowheads="1"/>
          </p:cNvSpPr>
          <p:nvPr/>
        </p:nvSpPr>
        <p:spPr>
          <a:xfrm>
            <a:off x="0" y="262427"/>
            <a:ext cx="9144001" cy="841829"/>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the Title I District-level PFEP?</a:t>
            </a:r>
          </a:p>
        </p:txBody>
      </p:sp>
    </p:spTree>
    <p:extLst>
      <p:ext uri="{BB962C8B-B14F-4D97-AF65-F5344CB8AC3E}">
        <p14:creationId xmlns:p14="http://schemas.microsoft.com/office/powerpoint/2010/main" val="142496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D710D6B17B3F4CB8E9CE8E35AE5E96" ma:contentTypeVersion="1" ma:contentTypeDescription="Create a new document." ma:contentTypeScope="" ma:versionID="ae2eafe0ea11f289f6df5ac0e9e0bb50">
  <xsd:schema xmlns:xsd="http://www.w3.org/2001/XMLSchema" xmlns:xs="http://www.w3.org/2001/XMLSchema" xmlns:p="http://schemas.microsoft.com/office/2006/metadata/properties" xmlns:ns2="498944a7-2aa7-46de-8e9f-53d42fefaa47" targetNamespace="http://schemas.microsoft.com/office/2006/metadata/properties" ma:root="true" ma:fieldsID="a73026b52e30c32d74849c2738476fdf" ns2:_="">
    <xsd:import namespace="498944a7-2aa7-46de-8e9f-53d42fefaa4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944a7-2aa7-46de-8e9f-53d42fefaa4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81BD55-E76F-4F75-9DD4-96A94CCCD005}">
  <ds:schemaRefs>
    <ds:schemaRef ds:uri="http://schemas.microsoft.com/sharepoint/v3/contenttype/forms"/>
  </ds:schemaRefs>
</ds:datastoreItem>
</file>

<file path=customXml/itemProps2.xml><?xml version="1.0" encoding="utf-8"?>
<ds:datastoreItem xmlns:ds="http://schemas.openxmlformats.org/officeDocument/2006/customXml" ds:itemID="{070CC027-F8E9-47EF-BC44-2C75B9049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8944a7-2aa7-46de-8e9f-53d42fefaa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C28800-F9FB-4E3C-ADEC-9CC7AEA72B2C}">
  <ds:schemaRefs>
    <ds:schemaRef ds:uri="http://schemas.microsoft.com/office/2006/documentManagement/types"/>
    <ds:schemaRef ds:uri="http://purl.org/dc/elements/1.1/"/>
    <ds:schemaRef ds:uri="http://purl.org/dc/dcmitype/"/>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498944a7-2aa7-46de-8e9f-53d42fefaa47"/>
  </ds:schemaRefs>
</ds:datastoreItem>
</file>

<file path=docProps/app.xml><?xml version="1.0" encoding="utf-8"?>
<Properties xmlns="http://schemas.openxmlformats.org/officeDocument/2006/extended-properties" xmlns:vt="http://schemas.openxmlformats.org/officeDocument/2006/docPropsVTypes">
  <TotalTime>3605</TotalTime>
  <Words>3595</Words>
  <Application>Microsoft Office PowerPoint</Application>
  <PresentationFormat>On-screen Show (4:3)</PresentationFormat>
  <Paragraphs>350</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Gill Sans MT</vt:lpstr>
      <vt:lpstr>Wingdings</vt:lpstr>
      <vt:lpstr>Gallery</vt:lpstr>
      <vt:lpstr>Welcome to the 2023-2024 Title I Annual Parent Meeting </vt:lpstr>
      <vt:lpstr>What topics will you learn  about today?</vt:lpstr>
      <vt:lpstr>What topics will you learn  about today?</vt:lpstr>
      <vt:lpstr>What is the Purpose of this Meeting?</vt:lpstr>
      <vt:lpstr>PowerPoint Presentation</vt:lpstr>
      <vt:lpstr>How DOES The Every Student Succeeds Act (ESSA) and the Title I Parent and Family Engagement Requirements help  parents and families?</vt:lpstr>
      <vt:lpstr>Where can you access title I Compliance Documents?      </vt:lpstr>
      <vt:lpstr>How is title I funding provided for your child’s school?</vt:lpstr>
      <vt:lpstr>PowerPoint Presentation</vt:lpstr>
      <vt:lpstr>What is Our Title I School-level PFEP?</vt:lpstr>
      <vt:lpstr>What is Our Title I School-level PFEP?</vt:lpstr>
      <vt:lpstr>What is Our Title I School-level PFEP?</vt:lpstr>
      <vt:lpstr>What is Our Title I School-level PFEP?</vt:lpstr>
      <vt:lpstr>What is Our School Improvement Process (SIP)?</vt:lpstr>
      <vt:lpstr>What is Our School Improvement Process (SIP)?</vt:lpstr>
      <vt:lpstr>How Do we use Our School Achievement Data?</vt:lpstr>
      <vt:lpstr>How Do we use Our School Achievement Data?</vt:lpstr>
      <vt:lpstr>What is the School-Parent Compact?</vt:lpstr>
      <vt:lpstr>What does School and Parent Collaboration look like?</vt:lpstr>
      <vt:lpstr>What does School and Parent Collaboration look like?</vt:lpstr>
      <vt:lpstr> What is the Parent’s Right-to-Know?</vt:lpstr>
      <vt:lpstr>What other Federal Programs are offered at our school?</vt:lpstr>
      <vt:lpstr>How can parents and families  provide input?</vt:lpstr>
      <vt:lpstr>PowerPoint Presentation</vt:lpstr>
      <vt:lpstr>MEET your school TEAM</vt:lpstr>
      <vt:lpstr> What Questions do you have?  </vt:lpstr>
      <vt:lpstr>Comments/Feedback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2021-2022 Title I Annual Parent Meeting</dc:title>
  <dc:creator>Sabrina Montilla</dc:creator>
  <cp:lastModifiedBy>DE LA MILERA, DENISE M</cp:lastModifiedBy>
  <cp:revision>108</cp:revision>
  <cp:lastPrinted>2021-07-15T21:10:45Z</cp:lastPrinted>
  <dcterms:created xsi:type="dcterms:W3CDTF">2021-07-06T14:25:46Z</dcterms:created>
  <dcterms:modified xsi:type="dcterms:W3CDTF">2023-08-25T17:01:44Z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0x01010040D710D6B17B3F4CB8E9CE8E35AE5E96</vt:lpwstr>
  </property>
</Properties>
</file>